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39"/>
  </p:notesMasterIdLst>
  <p:sldIdLst>
    <p:sldId id="256" r:id="rId3"/>
    <p:sldId id="662" r:id="rId4"/>
    <p:sldId id="663" r:id="rId5"/>
    <p:sldId id="259" r:id="rId6"/>
    <p:sldId id="260" r:id="rId7"/>
    <p:sldId id="261" r:id="rId8"/>
    <p:sldId id="262" r:id="rId9"/>
    <p:sldId id="265" r:id="rId10"/>
    <p:sldId id="267" r:id="rId11"/>
    <p:sldId id="522" r:id="rId12"/>
    <p:sldId id="656" r:id="rId13"/>
    <p:sldId id="269" r:id="rId14"/>
    <p:sldId id="270" r:id="rId15"/>
    <p:sldId id="651" r:id="rId16"/>
    <p:sldId id="271" r:id="rId17"/>
    <p:sldId id="274" r:id="rId18"/>
    <p:sldId id="275" r:id="rId19"/>
    <p:sldId id="276" r:id="rId20"/>
    <p:sldId id="277" r:id="rId21"/>
    <p:sldId id="278" r:id="rId22"/>
    <p:sldId id="664" r:id="rId23"/>
    <p:sldId id="667" r:id="rId24"/>
    <p:sldId id="658" r:id="rId25"/>
    <p:sldId id="285" r:id="rId26"/>
    <p:sldId id="286" r:id="rId27"/>
    <p:sldId id="287" r:id="rId28"/>
    <p:sldId id="280" r:id="rId29"/>
    <p:sldId id="668" r:id="rId30"/>
    <p:sldId id="629" r:id="rId31"/>
    <p:sldId id="289" r:id="rId32"/>
    <p:sldId id="670" r:id="rId33"/>
    <p:sldId id="634" r:id="rId34"/>
    <p:sldId id="293" r:id="rId35"/>
    <p:sldId id="665" r:id="rId36"/>
    <p:sldId id="671" r:id="rId37"/>
    <p:sldId id="669"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D1E070-89BC-45DB-AF98-0F5E53466D0E}">
  <a:tblStyle styleId="{45D1E070-89BC-45DB-AF98-0F5E53466D0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80"/>
    <p:restoredTop sz="94778"/>
  </p:normalViewPr>
  <p:slideViewPr>
    <p:cSldViewPr snapToGrid="0">
      <p:cViewPr varScale="1">
        <p:scale>
          <a:sx n="107" d="100"/>
          <a:sy n="107" d="100"/>
        </p:scale>
        <p:origin x="176" y="664"/>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b423dd87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7b423dd87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b="1" dirty="0"/>
              <a:t>Me: </a:t>
            </a:r>
            <a:r>
              <a:rPr lang="en-US" dirty="0"/>
              <a:t>I see you added the numerators and denominators.  Are those the same size pieces?  </a:t>
            </a:r>
          </a:p>
          <a:p>
            <a:pPr marL="0" indent="0">
              <a:buNone/>
            </a:pPr>
            <a:r>
              <a:rPr lang="en-US" b="1" dirty="0"/>
              <a:t>Student:</a:t>
            </a:r>
            <a:r>
              <a:rPr lang="en-US" dirty="0"/>
              <a:t> Yes?</a:t>
            </a:r>
          </a:p>
          <a:p>
            <a:pPr marL="0" indent="0">
              <a:buNone/>
            </a:pPr>
            <a:r>
              <a:rPr lang="en-US" b="1" dirty="0"/>
              <a:t>Me:</a:t>
            </a:r>
            <a:r>
              <a:rPr lang="en-US" dirty="0"/>
              <a:t> Are you SURE those pieces are the same size? </a:t>
            </a:r>
          </a:p>
          <a:p>
            <a:pPr marL="0" indent="0">
              <a:buNone/>
            </a:pPr>
            <a:r>
              <a:rPr lang="en-US" b="1" dirty="0"/>
              <a:t>Student</a:t>
            </a:r>
            <a:r>
              <a:rPr lang="en-US" dirty="0"/>
              <a:t>:  Um. No?</a:t>
            </a:r>
          </a:p>
          <a:p>
            <a:pPr marL="0" indent="0">
              <a:buNone/>
            </a:pPr>
            <a:r>
              <a:rPr lang="en-US" b="1" dirty="0"/>
              <a:t>Me:</a:t>
            </a:r>
            <a:r>
              <a:rPr lang="en-US" dirty="0"/>
              <a:t> Good! So what do we do if they aren’t the same size?</a:t>
            </a:r>
          </a:p>
          <a:p>
            <a:pPr marL="0" indent="0">
              <a:buNone/>
            </a:pPr>
            <a:r>
              <a:rPr lang="en-US" b="1" dirty="0"/>
              <a:t>Student:</a:t>
            </a:r>
            <a:r>
              <a:rPr lang="en-US" dirty="0"/>
              <a:t>  Um….</a:t>
            </a:r>
          </a:p>
          <a:p>
            <a:pPr marL="0" indent="0">
              <a:buNone/>
            </a:pPr>
            <a:r>
              <a:rPr lang="en-US" b="1" dirty="0"/>
              <a:t>Me:</a:t>
            </a:r>
            <a:r>
              <a:rPr lang="en-US" dirty="0"/>
              <a:t> I’ll give you a hint. We worked on it yesterday. We need to find…. </a:t>
            </a:r>
          </a:p>
          <a:p>
            <a:pPr marL="0" indent="0">
              <a:buNone/>
            </a:pPr>
            <a:r>
              <a:rPr lang="en-US" b="1" dirty="0"/>
              <a:t>Student:</a:t>
            </a:r>
            <a:r>
              <a:rPr lang="en-US" dirty="0"/>
              <a:t> The same size?</a:t>
            </a:r>
          </a:p>
          <a:p>
            <a:pPr marL="0" indent="0">
              <a:buNone/>
            </a:pPr>
            <a:r>
              <a:rPr lang="en-US" b="1" dirty="0"/>
              <a:t> Me:</a:t>
            </a:r>
            <a:r>
              <a:rPr lang="en-US" dirty="0"/>
              <a:t>  Yes.  We need to find common…… </a:t>
            </a:r>
          </a:p>
          <a:p>
            <a:pPr marL="0" indent="0">
              <a:buNone/>
            </a:pPr>
            <a:r>
              <a:rPr lang="en-US" b="1" dirty="0"/>
              <a:t>Student:</a:t>
            </a:r>
            <a:r>
              <a:rPr lang="en-US" dirty="0"/>
              <a:t> </a:t>
            </a:r>
            <a:r>
              <a:rPr lang="en-US" dirty="0" err="1"/>
              <a:t>ummmmm</a:t>
            </a:r>
            <a:r>
              <a:rPr lang="en-US" dirty="0"/>
              <a:t>…..denominators?</a:t>
            </a:r>
          </a:p>
          <a:p>
            <a:pPr marL="0" indent="0">
              <a:buNone/>
            </a:pPr>
            <a:r>
              <a:rPr lang="en-US" b="1" dirty="0"/>
              <a:t>Me:</a:t>
            </a:r>
            <a:r>
              <a:rPr lang="en-US" dirty="0"/>
              <a:t> Yes. Very good! We need to find common denominators. Why don’t you review your notes from yesterday or look at the anchor chart on how to find the common denominator and then re-do this?</a:t>
            </a:r>
          </a:p>
          <a:p>
            <a:endParaRPr lang="en-US" dirty="0"/>
          </a:p>
        </p:txBody>
      </p:sp>
      <p:sp>
        <p:nvSpPr>
          <p:cNvPr id="4" name="Slide Number Placeholder 3"/>
          <p:cNvSpPr>
            <a:spLocks noGrp="1"/>
          </p:cNvSpPr>
          <p:nvPr>
            <p:ph type="sldNum" sz="quarter" idx="10"/>
          </p:nvPr>
        </p:nvSpPr>
        <p:spPr/>
        <p:txBody>
          <a:bodyPr/>
          <a:lstStyle/>
          <a:p>
            <a:fld id="{4A5ED5B3-195F-EB4A-A20C-40000C2402E6}" type="slidenum">
              <a:rPr lang="en-US" smtClean="0"/>
              <a:t>10</a:t>
            </a:fld>
            <a:endParaRPr lang="en-US"/>
          </a:p>
        </p:txBody>
      </p:sp>
    </p:spTree>
    <p:extLst>
      <p:ext uri="{BB962C8B-B14F-4D97-AF65-F5344CB8AC3E}">
        <p14:creationId xmlns:p14="http://schemas.microsoft.com/office/powerpoint/2010/main" val="1086136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dirty="0"/>
              <a:t>Listening only for the right answer</a:t>
            </a:r>
          </a:p>
          <a:p>
            <a:pPr lvl="0"/>
            <a:r>
              <a:rPr lang="en-US" dirty="0"/>
              <a:t>Listening only for a particular solution path</a:t>
            </a:r>
          </a:p>
          <a:p>
            <a:pPr lvl="0"/>
            <a:r>
              <a:rPr lang="en-US" dirty="0"/>
              <a:t>Thinking about the next instructional move instead of listening to the student</a:t>
            </a:r>
          </a:p>
          <a:p>
            <a:pPr lvl="0"/>
            <a:r>
              <a:rPr lang="en-US" dirty="0"/>
              <a:t>Assuming that students are thinking the same way we are thinking</a:t>
            </a:r>
          </a:p>
          <a:p>
            <a:pPr lvl="0"/>
            <a:r>
              <a:rPr lang="en-US" dirty="0"/>
              <a:t>Not listening for what students know</a:t>
            </a:r>
          </a:p>
          <a:p>
            <a:pPr lvl="0"/>
            <a:r>
              <a:rPr lang="en-US" dirty="0"/>
              <a:t>Not listening for the informal knowledge students bring to the problem</a:t>
            </a:r>
          </a:p>
          <a:p>
            <a:pPr lvl="0"/>
            <a:r>
              <a:rPr lang="en-US" dirty="0"/>
              <a:t>Not trying to make sense of what students are doing</a:t>
            </a:r>
          </a:p>
          <a:p>
            <a:endParaRPr lang="en-US" dirty="0"/>
          </a:p>
        </p:txBody>
      </p:sp>
      <p:sp>
        <p:nvSpPr>
          <p:cNvPr id="4" name="Slide Number Placeholder 3"/>
          <p:cNvSpPr>
            <a:spLocks noGrp="1"/>
          </p:cNvSpPr>
          <p:nvPr>
            <p:ph type="sldNum" sz="quarter" idx="5"/>
          </p:nvPr>
        </p:nvSpPr>
        <p:spPr/>
        <p:txBody>
          <a:bodyPr/>
          <a:lstStyle/>
          <a:p>
            <a:fld id="{4A5ED5B3-195F-EB4A-A20C-40000C2402E6}" type="slidenum">
              <a:rPr lang="en-US" smtClean="0"/>
              <a:t>11</a:t>
            </a:fld>
            <a:endParaRPr lang="en-US"/>
          </a:p>
        </p:txBody>
      </p:sp>
    </p:spTree>
    <p:extLst>
      <p:ext uri="{BB962C8B-B14F-4D97-AF65-F5344CB8AC3E}">
        <p14:creationId xmlns:p14="http://schemas.microsoft.com/office/powerpoint/2010/main" val="3770762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7b423dd878_2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27b423dd878_2_1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Give example here </a:t>
            </a:r>
            <a:endParaRPr/>
          </a:p>
        </p:txBody>
      </p:sp>
      <p:sp>
        <p:nvSpPr>
          <p:cNvPr id="216" name="Google Shape;216;g27b423dd878_2_1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7b423dd878_2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7b423dd878_2_1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23" name="Google Shape;223;g27b423dd878_2_1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Gather information about how a student is </a:t>
            </a:r>
            <a:r>
              <a:rPr lang="en-US" b="1" i="1" dirty="0"/>
              <a:t>thinking.  </a:t>
            </a:r>
          </a:p>
          <a:p>
            <a:r>
              <a:rPr lang="en-US" dirty="0"/>
              <a:t>They are not designed to be teaching sessions,</a:t>
            </a:r>
          </a:p>
          <a:p>
            <a:r>
              <a:rPr lang="en-US" dirty="0"/>
              <a:t>They require </a:t>
            </a:r>
            <a:r>
              <a:rPr lang="en-US" b="1" i="1" dirty="0"/>
              <a:t>flexible questioning</a:t>
            </a:r>
            <a:endParaRPr lang="en-US" dirty="0"/>
          </a:p>
          <a:p>
            <a:endParaRPr lang="en-US" dirty="0"/>
          </a:p>
        </p:txBody>
      </p:sp>
      <p:sp>
        <p:nvSpPr>
          <p:cNvPr id="4" name="Slide Number Placeholder 3"/>
          <p:cNvSpPr>
            <a:spLocks noGrp="1"/>
          </p:cNvSpPr>
          <p:nvPr>
            <p:ph type="sldNum" sz="quarter" idx="10"/>
          </p:nvPr>
        </p:nvSpPr>
        <p:spPr/>
        <p:txBody>
          <a:bodyPr/>
          <a:lstStyle/>
          <a:p>
            <a:fld id="{4A5ED5B3-195F-EB4A-A20C-40000C2402E6}" type="slidenum">
              <a:rPr lang="en-US" smtClean="0"/>
              <a:t>14</a:t>
            </a:fld>
            <a:endParaRPr lang="en-US"/>
          </a:p>
        </p:txBody>
      </p:sp>
    </p:spTree>
    <p:extLst>
      <p:ext uri="{BB962C8B-B14F-4D97-AF65-F5344CB8AC3E}">
        <p14:creationId xmlns:p14="http://schemas.microsoft.com/office/powerpoint/2010/main" val="1865706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7b423dd878_2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7b423dd878_2_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7bff1e904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7bff1e904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7c2a84237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7c2a84237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7b423dd878_2_2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g27b423dd878_2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7c2a84237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27c2a84237e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I was a new coach, I didn’t have a playbook or curriculum to go off of. I started doing things I saw other coaches do—co planning and co teaching lessons, gathering resources, sharing ideas from the research and and books that I finally had time to read </a:t>
            </a:r>
          </a:p>
          <a:p>
            <a:r>
              <a:rPr lang="en-US" dirty="0"/>
              <a:t>I was creating some learning for individual teachers but I found that it wasn’t working to create school wide or district wide change. </a:t>
            </a:r>
          </a:p>
          <a:p>
            <a:r>
              <a:rPr lang="en-US" dirty="0"/>
              <a:t>Why was that? The team doesn’t learn from one another. I was ping ponging from teacher to teacher and I wasn’t leveraging the strengths of the team  </a:t>
            </a:r>
          </a:p>
          <a:p>
            <a:r>
              <a:rPr lang="en-US" dirty="0"/>
              <a:t>So I started to rethink my role and I realized I didn’t need to go back to square one. I could go back to what I did know about creating learning within elementary and middle school classes and apply that to my new context of </a:t>
            </a:r>
            <a:r>
              <a:rPr lang="en-US" dirty="0" err="1"/>
              <a:t>woking</a:t>
            </a:r>
            <a:r>
              <a:rPr lang="en-US" dirty="0"/>
              <a:t> with teachers. </a:t>
            </a:r>
          </a:p>
        </p:txBody>
      </p:sp>
    </p:spTree>
    <p:extLst>
      <p:ext uri="{BB962C8B-B14F-4D97-AF65-F5344CB8AC3E}">
        <p14:creationId xmlns:p14="http://schemas.microsoft.com/office/powerpoint/2010/main" val="3146757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7b423dd878_2_2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27b423dd878_2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7c2a84237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27c2a84237e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510116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Students rarely have this much time to answer a question in a classroom</a:t>
            </a:r>
          </a:p>
          <a:p>
            <a:r>
              <a:rPr lang="en-US" dirty="0"/>
              <a:t>Letting the student explain their thinking leads them to revise it</a:t>
            </a:r>
          </a:p>
          <a:p>
            <a:r>
              <a:rPr lang="en-US" dirty="0"/>
              <a:t>They demonstrate interesting ideas about place value and decomposing and recomposing numbers </a:t>
            </a:r>
          </a:p>
          <a:p>
            <a:endParaRPr lang="en-US" dirty="0"/>
          </a:p>
        </p:txBody>
      </p:sp>
      <p:sp>
        <p:nvSpPr>
          <p:cNvPr id="4" name="Slide Number Placeholder 3"/>
          <p:cNvSpPr>
            <a:spLocks noGrp="1"/>
          </p:cNvSpPr>
          <p:nvPr>
            <p:ph type="sldNum" sz="quarter" idx="10"/>
          </p:nvPr>
        </p:nvSpPr>
        <p:spPr/>
        <p:txBody>
          <a:bodyPr/>
          <a:lstStyle/>
          <a:p>
            <a:fld id="{4A5ED5B3-195F-EB4A-A20C-40000C2402E6}" type="slidenum">
              <a:rPr lang="en-US" smtClean="0"/>
              <a:t>22</a:t>
            </a:fld>
            <a:endParaRPr lang="en-US"/>
          </a:p>
        </p:txBody>
      </p:sp>
    </p:spTree>
    <p:extLst>
      <p:ext uri="{BB962C8B-B14F-4D97-AF65-F5344CB8AC3E}">
        <p14:creationId xmlns:p14="http://schemas.microsoft.com/office/powerpoint/2010/main" val="4015689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14297" indent="0">
              <a:buNone/>
            </a:pPr>
            <a:r>
              <a:rPr lang="en-US" dirty="0"/>
              <a:t>Assume that what students are doing makes sense to them and figure out why</a:t>
            </a:r>
          </a:p>
          <a:p>
            <a:pPr marL="114297" indent="0">
              <a:buNone/>
            </a:pPr>
            <a:r>
              <a:rPr lang="en-US" dirty="0"/>
              <a:t>Don’t assume they are thinking the same way you do.</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6300" dirty="0"/>
          </a:p>
          <a:p>
            <a:endParaRPr lang="en-US" dirty="0"/>
          </a:p>
        </p:txBody>
      </p:sp>
      <p:sp>
        <p:nvSpPr>
          <p:cNvPr id="4" name="Slide Number Placeholder 3"/>
          <p:cNvSpPr>
            <a:spLocks noGrp="1"/>
          </p:cNvSpPr>
          <p:nvPr>
            <p:ph type="sldNum" sz="quarter" idx="10"/>
          </p:nvPr>
        </p:nvSpPr>
        <p:spPr/>
        <p:txBody>
          <a:bodyPr/>
          <a:lstStyle/>
          <a:p>
            <a:fld id="{4A5ED5B3-195F-EB4A-A20C-40000C2402E6}" type="slidenum">
              <a:rPr lang="en-US" smtClean="0"/>
              <a:t>23</a:t>
            </a:fld>
            <a:endParaRPr lang="en-US"/>
          </a:p>
        </p:txBody>
      </p:sp>
    </p:spTree>
    <p:extLst>
      <p:ext uri="{BB962C8B-B14F-4D97-AF65-F5344CB8AC3E}">
        <p14:creationId xmlns:p14="http://schemas.microsoft.com/office/powerpoint/2010/main" val="1019110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7c2a84237e_0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27c2a84237e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7c2a84237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7c2a84237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7b423dd878_2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27b423dd878_2_2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7c2a84237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27c2a84237e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Give background info on this task—6</a:t>
            </a:r>
            <a:r>
              <a:rPr lang="en" baseline="30000"/>
              <a:t>th</a:t>
            </a:r>
            <a:r>
              <a:rPr lang="en"/>
              <a:t> grade team was strugglign with it</a:t>
            </a:r>
            <a:endParaRPr/>
          </a:p>
        </p:txBody>
      </p:sp>
      <p:sp>
        <p:nvSpPr>
          <p:cNvPr id="287" name="Google Shape;287;g27c2a84237e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What missed opportunities were there to probe student thinking?</a:t>
            </a:r>
          </a:p>
          <a:p>
            <a:pPr lvl="1"/>
            <a:r>
              <a:rPr lang="en-US"/>
              <a:t>What are some possible goals you might have for the debrief?  </a:t>
            </a:r>
          </a:p>
          <a:p>
            <a:pPr lvl="1"/>
            <a:r>
              <a:rPr lang="en-US"/>
              <a:t>What questions might you ask?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5E04E7A0-FEB3-9147-9E80-E19792E5202D}" type="slidenum">
              <a:rPr lang="en-US" smtClean="0"/>
              <a:t>29</a:t>
            </a:fld>
            <a:endParaRPr lang="en-US"/>
          </a:p>
        </p:txBody>
      </p:sp>
    </p:spTree>
    <p:extLst>
      <p:ext uri="{BB962C8B-B14F-4D97-AF65-F5344CB8AC3E}">
        <p14:creationId xmlns:p14="http://schemas.microsoft.com/office/powerpoint/2010/main" val="1565005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7b423dd878_2_31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7b423dd878_2_3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7b423dd878_2_12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g27b423dd878_2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298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7b423dd878_2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27b423dd878_2_3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r>
              <a:rPr lang="en"/>
              <a:t> </a:t>
            </a:r>
            <a:endParaRPr/>
          </a:p>
          <a:p>
            <a:pPr marL="0" lvl="0" indent="0" algn="l" rtl="0">
              <a:spcBef>
                <a:spcPts val="0"/>
              </a:spcBef>
              <a:spcAft>
                <a:spcPts val="0"/>
              </a:spcAft>
              <a:buNone/>
            </a:pPr>
            <a:r>
              <a:rPr lang="en"/>
              <a:t>They complement student work analysis nicely because we can learn about what students DO understand </a:t>
            </a:r>
            <a:endParaRPr/>
          </a:p>
        </p:txBody>
      </p:sp>
      <p:sp>
        <p:nvSpPr>
          <p:cNvPr id="351" name="Google Shape;351;g27b423dd878_2_3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5ED5B3-195F-EB4A-A20C-40000C2402E6}" type="slidenum">
              <a:rPr lang="en-US" smtClean="0"/>
              <a:t>32</a:t>
            </a:fld>
            <a:endParaRPr lang="en-US"/>
          </a:p>
        </p:txBody>
      </p:sp>
    </p:spTree>
    <p:extLst>
      <p:ext uri="{BB962C8B-B14F-4D97-AF65-F5344CB8AC3E}">
        <p14:creationId xmlns:p14="http://schemas.microsoft.com/office/powerpoint/2010/main" val="4218723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7b423dd878_2_4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27b423dd878_2_4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chemeClr val="dk1"/>
              </a:buClr>
              <a:buSzPts val="1200"/>
              <a:buFont typeface="Calibri"/>
              <a:buNone/>
            </a:pPr>
            <a:r>
              <a:rPr lang="en"/>
              <a:t>Helps coordinate the work </a:t>
            </a:r>
            <a:endParaRPr/>
          </a:p>
          <a:p>
            <a:pPr marL="0" lvl="0" indent="0" algn="l" rtl="0">
              <a:spcBef>
                <a:spcPts val="0"/>
              </a:spcBef>
              <a:spcAft>
                <a:spcPts val="0"/>
              </a:spcAft>
              <a:buNone/>
            </a:pPr>
            <a:endParaRPr/>
          </a:p>
        </p:txBody>
      </p:sp>
      <p:sp>
        <p:nvSpPr>
          <p:cNvPr id="373" name="Google Shape;373;g27b423dd878_2_4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b423dd878_2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27b423dd878_2_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as opposed to following a model of how to do the problem </a:t>
            </a:r>
            <a:endParaRPr/>
          </a:p>
          <a:p>
            <a:pPr marL="0" lvl="0" indent="0" algn="l" rtl="0">
              <a:spcBef>
                <a:spcPts val="0"/>
              </a:spcBef>
              <a:spcAft>
                <a:spcPts val="0"/>
              </a:spcAft>
              <a:buNone/>
            </a:pPr>
            <a:endParaRPr/>
          </a:p>
        </p:txBody>
      </p:sp>
      <p:sp>
        <p:nvSpPr>
          <p:cNvPr id="164" name="Google Shape;164;g27b423dd878_2_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extLst>
      <p:ext uri="{BB962C8B-B14F-4D97-AF65-F5344CB8AC3E}">
        <p14:creationId xmlns:p14="http://schemas.microsoft.com/office/powerpoint/2010/main" val="956085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7b423dd878_2_43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g27b423dd878_2_4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7b423dd878_2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27b423dd878_2_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as opposed to following a model of how to do the problem </a:t>
            </a:r>
            <a:endParaRPr/>
          </a:p>
          <a:p>
            <a:pPr marL="0" lvl="0" indent="0" algn="l" rtl="0">
              <a:spcBef>
                <a:spcPts val="0"/>
              </a:spcBef>
              <a:spcAft>
                <a:spcPts val="0"/>
              </a:spcAft>
              <a:buNone/>
            </a:pPr>
            <a:endParaRPr/>
          </a:p>
        </p:txBody>
      </p:sp>
      <p:sp>
        <p:nvSpPr>
          <p:cNvPr id="152" name="Google Shape;152;g27b423dd878_2_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7b423dd878_2_12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g27b423dd878_2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7b423dd878_2_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27b423dd878_2_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as opposed to following a model of how to do the problem </a:t>
            </a:r>
            <a:endParaRPr/>
          </a:p>
          <a:p>
            <a:pPr marL="0" lvl="0" indent="0" algn="l" rtl="0">
              <a:spcBef>
                <a:spcPts val="0"/>
              </a:spcBef>
              <a:spcAft>
                <a:spcPts val="0"/>
              </a:spcAft>
              <a:buNone/>
            </a:pPr>
            <a:endParaRPr/>
          </a:p>
        </p:txBody>
      </p:sp>
      <p:sp>
        <p:nvSpPr>
          <p:cNvPr id="164" name="Google Shape;164;g27b423dd878_2_1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7b423dd878_2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27b423dd878_2_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The coach’s role is </a:t>
            </a:r>
            <a:r>
              <a:rPr lang="en" b="1" u="sng"/>
              <a:t>NOT</a:t>
            </a:r>
            <a:r>
              <a:rPr lang="en"/>
              <a:t> to be the expert or model lessons or best practices </a:t>
            </a:r>
            <a:endParaRPr/>
          </a:p>
          <a:p>
            <a:pPr marL="0" marR="0" lvl="0" indent="0" algn="l" rtl="0">
              <a:lnSpc>
                <a:spcPct val="100000"/>
              </a:lnSpc>
              <a:spcBef>
                <a:spcPts val="0"/>
              </a:spcBef>
              <a:spcAft>
                <a:spcPts val="0"/>
              </a:spcAft>
              <a:buClr>
                <a:schemeClr val="dk1"/>
              </a:buClr>
              <a:buSzPts val="1200"/>
              <a:buFont typeface="Calibri"/>
              <a:buNone/>
            </a:pPr>
            <a:r>
              <a:rPr lang="en"/>
              <a:t>This is similar to my role as a reacher </a:t>
            </a:r>
            <a:endParaRPr/>
          </a:p>
          <a:p>
            <a:pPr marL="0" lvl="0" indent="0" algn="l" rtl="0">
              <a:spcBef>
                <a:spcPts val="0"/>
              </a:spcBef>
              <a:spcAft>
                <a:spcPts val="0"/>
              </a:spcAft>
              <a:buNone/>
            </a:pPr>
            <a:endParaRPr/>
          </a:p>
        </p:txBody>
      </p:sp>
      <p:sp>
        <p:nvSpPr>
          <p:cNvPr id="171" name="Google Shape;171;g27b423dd878_2_1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7b423dd878_2_16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27b423dd878_2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7b423dd878_2_16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g27b423dd878_2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NCTM/NCSM 2023 @NicoraPlaca</a:t>
            </a:r>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NCTM/NCSM 2023 @NicoraPlaca</a:t>
            </a:r>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a:lnSpc>
                <a:spcPct val="90000"/>
              </a:lnSpc>
              <a:spcBef>
                <a:spcPts val="0"/>
              </a:spcBef>
              <a:spcAft>
                <a:spcPts val="0"/>
              </a:spcAft>
              <a:buClr>
                <a:schemeClr val="dk1"/>
              </a:buClr>
              <a:buSzPts val="2100"/>
              <a:buFont typeface="Calibri"/>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70" name="Google Shape;70;p1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a:lnSpc>
                <a:spcPct val="90000"/>
              </a:lnSpc>
              <a:spcBef>
                <a:spcPts val="0"/>
              </a:spcBef>
              <a:spcAft>
                <a:spcPts val="0"/>
              </a:spcAft>
              <a:buClr>
                <a:schemeClr val="dk1"/>
              </a:buClr>
              <a:buSzPts val="1400"/>
              <a:buChar char="●"/>
              <a:defRPr/>
            </a:lvl1pPr>
            <a:lvl2pPr marL="914400" lvl="1" indent="-298450" algn="l">
              <a:lnSpc>
                <a:spcPct val="90000"/>
              </a:lnSpc>
              <a:spcBef>
                <a:spcPts val="1600"/>
              </a:spcBef>
              <a:spcAft>
                <a:spcPts val="0"/>
              </a:spcAft>
              <a:buClr>
                <a:schemeClr val="dk1"/>
              </a:buClr>
              <a:buSzPts val="110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a:p>
        </p:txBody>
      </p:sp>
      <p:sp>
        <p:nvSpPr>
          <p:cNvPr id="71" name="Google Shape;71;p1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lvl="1"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lvl="2"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lvl="3"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lvl="4"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lvl="5"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lvl="6"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lvl="7"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lvl="8" indent="0" algn="r">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5" name="Google Shape;75;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NCTM/NCSM 2023 @NicoraPlaca</a:t>
            </a:r>
            <a:endParaRPr/>
          </a:p>
        </p:txBody>
      </p:sp>
      <p:sp>
        <p:nvSpPr>
          <p:cNvPr id="77" name="Google Shape;77;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18"/>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NCTM/NCSM 2023 @NicoraPlaca</a:t>
            </a:r>
            <a:endParaRPr/>
          </a:p>
        </p:txBody>
      </p:sp>
      <p:sp>
        <p:nvSpPr>
          <p:cNvPr id="84" name="Google Shape;84;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1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1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1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1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NCTM/NCSM 2023 @NicoraPlaca</a:t>
            </a:r>
            <a:endParaRPr/>
          </a:p>
        </p:txBody>
      </p:sp>
      <p:sp>
        <p:nvSpPr>
          <p:cNvPr id="93" name="Google Shape;93;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NCTM/NCSM 2023 @NicoraPlaca</a:t>
            </a:r>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NCTM/NCSM 2023 @NicoraPlaca</a:t>
            </a:r>
            <a:endParaRPr/>
          </a:p>
        </p:txBody>
      </p:sp>
      <p:sp>
        <p:nvSpPr>
          <p:cNvPr id="102" name="Google Shape;102;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5" name="Google Shape;105;p22"/>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6" name="Google Shape;106;p22"/>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7" name="Google Shape;107;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NCTM/NCSM 2023 @NicoraPlaca</a:t>
            </a:r>
            <a:endParaRPr/>
          </a:p>
        </p:txBody>
      </p:sp>
      <p:sp>
        <p:nvSpPr>
          <p:cNvPr id="109" name="Google Shape;109;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2" name="Google Shape;112;p23"/>
          <p:cNvSpPr>
            <a:spLocks noGrp="1"/>
          </p:cNvSpPr>
          <p:nvPr>
            <p:ph type="pic" idx="2"/>
          </p:nvPr>
        </p:nvSpPr>
        <p:spPr>
          <a:xfrm>
            <a:off x="3887391" y="740569"/>
            <a:ext cx="4629150" cy="3655219"/>
          </a:xfrm>
          <a:prstGeom prst="rect">
            <a:avLst/>
          </a:prstGeom>
          <a:noFill/>
          <a:ln>
            <a:noFill/>
          </a:ln>
        </p:spPr>
      </p:sp>
      <p:sp>
        <p:nvSpPr>
          <p:cNvPr id="113" name="Google Shape;113;p23"/>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4" name="Google Shape;114;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NCTM/NCSM 2023 @NicoraPlaca</a:t>
            </a:r>
            <a:endParaRPr/>
          </a:p>
        </p:txBody>
      </p:sp>
      <p:sp>
        <p:nvSpPr>
          <p:cNvPr id="116" name="Google Shape;116;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9" name="Google Shape;119;p24"/>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0" name="Google Shape;120;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NCTM/NCSM 2023 @NicoraPlaca</a:t>
            </a:r>
            <a:endParaRPr/>
          </a:p>
        </p:txBody>
      </p:sp>
      <p:sp>
        <p:nvSpPr>
          <p:cNvPr id="122" name="Google Shape;122;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5" name="Google Shape;125;p25"/>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6" name="Google Shape;126;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NCTM/NCSM 2023 @NicoraPlaca</a:t>
            </a:r>
            <a:endParaRPr/>
          </a:p>
        </p:txBody>
      </p:sp>
      <p:sp>
        <p:nvSpPr>
          <p:cNvPr id="128" name="Google Shape;128;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r>
              <a:rPr lang="en-US"/>
              <a:t>NCTM/NCSM 2023 @NicoraPlaca</a:t>
            </a:r>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icora.placa@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nicoraplaca.com"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hyperlink" Target="https://nicoraplaca.com/tool-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hyperlink" Target="mailto:nicora.placa@gmail.com"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hyperlink" Target="http://www.nicoraplaca.co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6"/>
          <p:cNvSpPr txBox="1">
            <a:spLocks noGrp="1"/>
          </p:cNvSpPr>
          <p:nvPr>
            <p:ph type="ctrTitle"/>
          </p:nvPr>
        </p:nvSpPr>
        <p:spPr>
          <a:xfrm>
            <a:off x="311700" y="434275"/>
            <a:ext cx="8520600" cy="236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000" dirty="0"/>
              <a:t>“Ask a Student”: </a:t>
            </a:r>
            <a:br>
              <a:rPr lang="en-US" sz="4000" dirty="0"/>
            </a:br>
            <a:r>
              <a:rPr lang="en-US" sz="4000" dirty="0"/>
              <a:t>Centering Student Voices in our Coaching Work Through the Use of Student Interviews</a:t>
            </a:r>
            <a:endParaRPr sz="4000" dirty="0"/>
          </a:p>
        </p:txBody>
      </p:sp>
      <p:sp>
        <p:nvSpPr>
          <p:cNvPr id="134" name="Google Shape;134;p26"/>
          <p:cNvSpPr txBox="1">
            <a:spLocks noGrp="1"/>
          </p:cNvSpPr>
          <p:nvPr>
            <p:ph type="subTitle" idx="1"/>
          </p:nvPr>
        </p:nvSpPr>
        <p:spPr>
          <a:xfrm>
            <a:off x="311700" y="3053525"/>
            <a:ext cx="8520600" cy="197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t>Nicora Placa </a:t>
            </a:r>
            <a:endParaRPr dirty="0"/>
          </a:p>
          <a:p>
            <a:pPr marL="0" lvl="0" indent="0" algn="ctr" rtl="0">
              <a:spcBef>
                <a:spcPts val="0"/>
              </a:spcBef>
              <a:spcAft>
                <a:spcPts val="0"/>
              </a:spcAft>
              <a:buNone/>
            </a:pPr>
            <a:r>
              <a:rPr lang="en" u="sng" dirty="0">
                <a:solidFill>
                  <a:schemeClr val="hlink"/>
                </a:solidFill>
                <a:hlinkClick r:id="rId3"/>
              </a:rPr>
              <a:t>nicora.placa@gmail.com</a:t>
            </a:r>
            <a:endParaRPr dirty="0"/>
          </a:p>
          <a:p>
            <a:pPr marL="0" lvl="0" indent="0" algn="ctr" rtl="0">
              <a:spcBef>
                <a:spcPts val="0"/>
              </a:spcBef>
              <a:spcAft>
                <a:spcPts val="0"/>
              </a:spcAft>
              <a:buNone/>
            </a:pPr>
            <a:r>
              <a:rPr lang="en" dirty="0"/>
              <a:t>@</a:t>
            </a:r>
            <a:r>
              <a:rPr lang="en" dirty="0" err="1"/>
              <a:t>NicoraPlaca</a:t>
            </a:r>
            <a:endParaRPr dirty="0"/>
          </a:p>
          <a:p>
            <a:pPr marL="0" lvl="0" indent="0" algn="l" rtl="0">
              <a:spcBef>
                <a:spcPts val="0"/>
              </a:spcBef>
              <a:spcAft>
                <a:spcPts val="0"/>
              </a:spcAft>
              <a:buNone/>
            </a:pPr>
            <a:endParaRPr dirty="0"/>
          </a:p>
        </p:txBody>
      </p:sp>
      <p:pic>
        <p:nvPicPr>
          <p:cNvPr id="135" name="Google Shape;135;p26"/>
          <p:cNvPicPr preferRelativeResize="0"/>
          <p:nvPr/>
        </p:nvPicPr>
        <p:blipFill>
          <a:blip r:embed="rId4">
            <a:alphaModFix/>
          </a:blip>
          <a:stretch>
            <a:fillRect/>
          </a:stretch>
        </p:blipFill>
        <p:spPr>
          <a:xfrm>
            <a:off x="6763379" y="2948900"/>
            <a:ext cx="1749901" cy="2194601"/>
          </a:xfrm>
          <a:prstGeom prst="rect">
            <a:avLst/>
          </a:prstGeom>
          <a:noFill/>
          <a:ln>
            <a:noFill/>
          </a:ln>
        </p:spPr>
      </p:pic>
      <p:pic>
        <p:nvPicPr>
          <p:cNvPr id="2" name="Picture 1">
            <a:extLst>
              <a:ext uri="{FF2B5EF4-FFF2-40B4-BE49-F238E27FC236}">
                <a16:creationId xmlns:a16="http://schemas.microsoft.com/office/drawing/2014/main" id="{58BD779E-0C2F-3AFF-2A95-DAFB4B4BB527}"/>
              </a:ext>
            </a:extLst>
          </p:cNvPr>
          <p:cNvPicPr>
            <a:picLocks noChangeAspect="1"/>
          </p:cNvPicPr>
          <p:nvPr/>
        </p:nvPicPr>
        <p:blipFill>
          <a:blip r:embed="rId5"/>
          <a:stretch>
            <a:fillRect/>
          </a:stretch>
        </p:blipFill>
        <p:spPr>
          <a:xfrm>
            <a:off x="311700" y="2948900"/>
            <a:ext cx="1910698" cy="1706345"/>
          </a:xfrm>
          <a:prstGeom prst="rect">
            <a:avLst/>
          </a:prstGeom>
        </p:spPr>
      </p:pic>
      <p:sp>
        <p:nvSpPr>
          <p:cNvPr id="3" name="TextBox 2">
            <a:extLst>
              <a:ext uri="{FF2B5EF4-FFF2-40B4-BE49-F238E27FC236}">
                <a16:creationId xmlns:a16="http://schemas.microsoft.com/office/drawing/2014/main" id="{349C01AF-0EF7-161D-2376-C54665EF93B5}"/>
              </a:ext>
            </a:extLst>
          </p:cNvPr>
          <p:cNvSpPr txBox="1"/>
          <p:nvPr/>
        </p:nvSpPr>
        <p:spPr>
          <a:xfrm>
            <a:off x="311700" y="4610130"/>
            <a:ext cx="2068922" cy="523220"/>
          </a:xfrm>
          <a:prstGeom prst="rect">
            <a:avLst/>
          </a:prstGeom>
          <a:noFill/>
        </p:spPr>
        <p:txBody>
          <a:bodyPr wrap="square" rtlCol="0">
            <a:spAutoFit/>
          </a:bodyPr>
          <a:lstStyle/>
          <a:p>
            <a:r>
              <a:rPr lang="en-US" u="sng" dirty="0">
                <a:solidFill>
                  <a:schemeClr val="hlink"/>
                </a:solidFill>
                <a:hlinkClick r:id="rId6"/>
              </a:rPr>
              <a:t>www.nicoraplaca.com</a:t>
            </a:r>
            <a:endParaRPr lang="en-US" dirty="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a:p>
          <a:p>
            <a:pPr marL="0" indent="0">
              <a:spcBef>
                <a:spcPts val="0"/>
              </a:spcBef>
              <a:buNone/>
            </a:pPr>
            <a:endParaRPr lang="en-US"/>
          </a:p>
          <a:p>
            <a:pPr marL="0" indent="0">
              <a:spcBef>
                <a:spcPts val="0"/>
              </a:spcBef>
              <a:buNone/>
            </a:pPr>
            <a:endParaRPr lang="en-US"/>
          </a:p>
        </p:txBody>
      </p:sp>
      <p:sp>
        <p:nvSpPr>
          <p:cNvPr id="4" name="Footer Placeholder 3"/>
          <p:cNvSpPr>
            <a:spLocks noGrp="1"/>
          </p:cNvSpPr>
          <p:nvPr>
            <p:ph type="ftr" sz="quarter" idx="11"/>
          </p:nvPr>
        </p:nvSpPr>
        <p:spPr/>
        <p:txBody>
          <a:bodyPr/>
          <a:lstStyle/>
          <a:p>
            <a:r>
              <a:rPr lang="en-US" dirty="0"/>
              <a:t>@</a:t>
            </a:r>
            <a:r>
              <a:rPr lang="en-US" dirty="0" err="1"/>
              <a:t>NicoraPlaca</a:t>
            </a:r>
            <a:r>
              <a:rPr lang="en-US" dirty="0"/>
              <a:t> #NCTM2021</a:t>
            </a:r>
          </a:p>
        </p:txBody>
      </p:sp>
      <p:pic>
        <p:nvPicPr>
          <p:cNvPr id="5" name="Picture 4" descr="IMG_484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05512" y="1235870"/>
            <a:ext cx="4049116" cy="3036837"/>
          </a:xfrm>
          <a:prstGeom prst="rect">
            <a:avLst/>
          </a:prstGeom>
        </p:spPr>
      </p:pic>
    </p:spTree>
    <p:extLst>
      <p:ext uri="{BB962C8B-B14F-4D97-AF65-F5344CB8AC3E}">
        <p14:creationId xmlns:p14="http://schemas.microsoft.com/office/powerpoint/2010/main" val="63087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9310-EA97-5641-9BC3-71F7C1E577FD}"/>
              </a:ext>
            </a:extLst>
          </p:cNvPr>
          <p:cNvSpPr>
            <a:spLocks noGrp="1"/>
          </p:cNvSpPr>
          <p:nvPr>
            <p:ph type="title"/>
          </p:nvPr>
        </p:nvSpPr>
        <p:spPr/>
        <p:txBody>
          <a:bodyPr>
            <a:normAutofit/>
          </a:bodyPr>
          <a:lstStyle/>
          <a:p>
            <a:r>
              <a:rPr lang="en-US" dirty="0"/>
              <a:t>Why is it so hard to listen? </a:t>
            </a:r>
            <a:br>
              <a:rPr lang="en-US" dirty="0"/>
            </a:br>
            <a:endParaRPr lang="en-US" dirty="0"/>
          </a:p>
        </p:txBody>
      </p:sp>
      <p:sp>
        <p:nvSpPr>
          <p:cNvPr id="3" name="Content Placeholder 2">
            <a:extLst>
              <a:ext uri="{FF2B5EF4-FFF2-40B4-BE49-F238E27FC236}">
                <a16:creationId xmlns:a16="http://schemas.microsoft.com/office/drawing/2014/main" id="{FCB0CD55-ADAA-534E-8B80-1E483283BDE7}"/>
              </a:ext>
            </a:extLst>
          </p:cNvPr>
          <p:cNvSpPr>
            <a:spLocks noGrp="1"/>
          </p:cNvSpPr>
          <p:nvPr>
            <p:ph idx="1"/>
          </p:nvPr>
        </p:nvSpPr>
        <p:spPr>
          <a:xfrm>
            <a:off x="790014" y="3891033"/>
            <a:ext cx="7886700" cy="994172"/>
          </a:xfrm>
        </p:spPr>
        <p:txBody>
          <a:bodyPr>
            <a:normAutofit/>
          </a:bodyPr>
          <a:lstStyle/>
          <a:p>
            <a:pPr marL="0" indent="0" algn="ctr">
              <a:buNone/>
            </a:pPr>
            <a:r>
              <a:rPr lang="en-US" sz="2200" dirty="0"/>
              <a:t>Think about some of the </a:t>
            </a:r>
            <a:r>
              <a:rPr lang="en-US" sz="2200" b="1" dirty="0"/>
              <a:t>challenges</a:t>
            </a:r>
            <a:r>
              <a:rPr lang="en-US" sz="2200" dirty="0"/>
              <a:t> </a:t>
            </a:r>
          </a:p>
          <a:p>
            <a:pPr marL="0" indent="0" algn="ctr">
              <a:buNone/>
            </a:pPr>
            <a:r>
              <a:rPr lang="en-US" sz="2200" dirty="0"/>
              <a:t>of listening and responding to students.</a:t>
            </a:r>
            <a:endParaRPr lang="en-US" sz="3600" dirty="0"/>
          </a:p>
          <a:p>
            <a:pPr marL="0" indent="0" algn="ctr">
              <a:buNone/>
            </a:pPr>
            <a:endParaRPr lang="en-US" sz="3300" dirty="0"/>
          </a:p>
        </p:txBody>
      </p:sp>
      <p:sp>
        <p:nvSpPr>
          <p:cNvPr id="4" name="Footer Placeholder 3">
            <a:extLst>
              <a:ext uri="{FF2B5EF4-FFF2-40B4-BE49-F238E27FC236}">
                <a16:creationId xmlns:a16="http://schemas.microsoft.com/office/drawing/2014/main" id="{988C2B88-DF09-7E44-ABC9-2A1DD8729683}"/>
              </a:ext>
            </a:extLst>
          </p:cNvPr>
          <p:cNvSpPr>
            <a:spLocks noGrp="1"/>
          </p:cNvSpPr>
          <p:nvPr>
            <p:ph type="ftr" sz="quarter" idx="11"/>
          </p:nvPr>
        </p:nvSpPr>
        <p:spPr/>
        <p:txBody>
          <a:bodyPr/>
          <a:lstStyle/>
          <a:p>
            <a:r>
              <a:rPr lang="en-US"/>
              <a:t>@NicoraPlaca #NCTM2021</a:t>
            </a:r>
            <a:endParaRPr lang="en-US" dirty="0"/>
          </a:p>
        </p:txBody>
      </p:sp>
      <p:pic>
        <p:nvPicPr>
          <p:cNvPr id="6" name="Picture 5">
            <a:extLst>
              <a:ext uri="{FF2B5EF4-FFF2-40B4-BE49-F238E27FC236}">
                <a16:creationId xmlns:a16="http://schemas.microsoft.com/office/drawing/2014/main" id="{590EF3C4-80B8-DB42-68D9-8D73DCF174E7}"/>
              </a:ext>
            </a:extLst>
          </p:cNvPr>
          <p:cNvPicPr>
            <a:picLocks noChangeAspect="1"/>
          </p:cNvPicPr>
          <p:nvPr/>
        </p:nvPicPr>
        <p:blipFill>
          <a:blip r:embed="rId3"/>
          <a:stretch>
            <a:fillRect/>
          </a:stretch>
        </p:blipFill>
        <p:spPr>
          <a:xfrm>
            <a:off x="2372461" y="1008569"/>
            <a:ext cx="4117986" cy="2764522"/>
          </a:xfrm>
          <a:prstGeom prst="rect">
            <a:avLst/>
          </a:prstGeom>
        </p:spPr>
      </p:pic>
    </p:spTree>
    <p:extLst>
      <p:ext uri="{BB962C8B-B14F-4D97-AF65-F5344CB8AC3E}">
        <p14:creationId xmlns:p14="http://schemas.microsoft.com/office/powerpoint/2010/main" val="3036629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t>Challenges</a:t>
            </a:r>
            <a:endParaRPr dirty="0"/>
          </a:p>
        </p:txBody>
      </p:sp>
      <p:sp>
        <p:nvSpPr>
          <p:cNvPr id="219" name="Google Shape;219;p39"/>
          <p:cNvSpPr txBox="1">
            <a:spLocks noGrp="1"/>
          </p:cNvSpPr>
          <p:nvPr>
            <p:ph type="body" idx="1"/>
          </p:nvPr>
        </p:nvSpPr>
        <p:spPr>
          <a:xfrm>
            <a:off x="628650" y="1163411"/>
            <a:ext cx="7886700" cy="3394472"/>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endParaRPr lang="en" dirty="0"/>
          </a:p>
          <a:p>
            <a:pPr marL="177800" lvl="0" indent="-171450" algn="l" rtl="0">
              <a:lnSpc>
                <a:spcPct val="90000"/>
              </a:lnSpc>
              <a:spcBef>
                <a:spcPts val="0"/>
              </a:spcBef>
              <a:spcAft>
                <a:spcPts val="0"/>
              </a:spcAft>
              <a:buClr>
                <a:schemeClr val="dk1"/>
              </a:buClr>
              <a:buSzPts val="2100"/>
              <a:buChar char="•"/>
            </a:pPr>
            <a:r>
              <a:rPr lang="en" dirty="0"/>
              <a:t>Listening only for the right answer or a particular solution path</a:t>
            </a:r>
            <a:endParaRPr dirty="0"/>
          </a:p>
          <a:p>
            <a:pPr marL="177800" lvl="0" indent="-171450" algn="l" rtl="0">
              <a:lnSpc>
                <a:spcPct val="90000"/>
              </a:lnSpc>
              <a:spcBef>
                <a:spcPts val="800"/>
              </a:spcBef>
              <a:spcAft>
                <a:spcPts val="0"/>
              </a:spcAft>
              <a:buClr>
                <a:schemeClr val="dk1"/>
              </a:buClr>
              <a:buSzPts val="2100"/>
              <a:buChar char="•"/>
            </a:pPr>
            <a:r>
              <a:rPr lang="en" dirty="0"/>
              <a:t>Thinking about the next instructional move  </a:t>
            </a:r>
          </a:p>
          <a:p>
            <a:pPr marL="177800" lvl="0" indent="-171450" algn="l" rtl="0">
              <a:lnSpc>
                <a:spcPct val="90000"/>
              </a:lnSpc>
              <a:spcBef>
                <a:spcPts val="800"/>
              </a:spcBef>
              <a:spcAft>
                <a:spcPts val="0"/>
              </a:spcAft>
              <a:buClr>
                <a:schemeClr val="dk1"/>
              </a:buClr>
              <a:buSzPts val="2100"/>
              <a:buChar char="•"/>
            </a:pPr>
            <a:r>
              <a:rPr lang="en" dirty="0"/>
              <a:t>Assuming that students are thinking the same way you </a:t>
            </a:r>
          </a:p>
          <a:p>
            <a:pPr marL="177800" lvl="0" indent="-171450" algn="l" rtl="0">
              <a:lnSpc>
                <a:spcPct val="90000"/>
              </a:lnSpc>
              <a:spcBef>
                <a:spcPts val="800"/>
              </a:spcBef>
              <a:spcAft>
                <a:spcPts val="0"/>
              </a:spcAft>
              <a:buClr>
                <a:schemeClr val="dk1"/>
              </a:buClr>
              <a:buSzPts val="2100"/>
              <a:buChar char="•"/>
            </a:pPr>
            <a:r>
              <a:rPr lang="en" dirty="0"/>
              <a:t>Not trying to make sense of what students are doing </a:t>
            </a:r>
            <a:endParaRPr dirty="0"/>
          </a:p>
          <a:p>
            <a:pPr marL="177800" lvl="0" indent="-38100" algn="l" rtl="0">
              <a:lnSpc>
                <a:spcPct val="90000"/>
              </a:lnSpc>
              <a:spcBef>
                <a:spcPts val="800"/>
              </a:spcBef>
              <a:spcAft>
                <a:spcPts val="0"/>
              </a:spcAft>
              <a:buClr>
                <a:schemeClr val="dk1"/>
              </a:buClr>
              <a:buSzPts val="2100"/>
              <a:buNone/>
            </a:pPr>
            <a:endParaRPr dirty="0"/>
          </a:p>
        </p:txBody>
      </p:sp>
      <p:sp>
        <p:nvSpPr>
          <p:cNvPr id="2" name="Footer Placeholder 1">
            <a:extLst>
              <a:ext uri="{FF2B5EF4-FFF2-40B4-BE49-F238E27FC236}">
                <a16:creationId xmlns:a16="http://schemas.microsoft.com/office/drawing/2014/main" id="{BB628C4A-053E-851C-780C-42EAB5C0CB0E}"/>
              </a:ext>
            </a:extLst>
          </p:cNvPr>
          <p:cNvSpPr>
            <a:spLocks noGrp="1"/>
          </p:cNvSpPr>
          <p:nvPr>
            <p:ph type="ftr" idx="11"/>
          </p:nvPr>
        </p:nvSpPr>
        <p:spPr/>
        <p:txBody>
          <a:bodyPr/>
          <a:lstStyle/>
          <a:p>
            <a:r>
              <a:rPr lang="en-US"/>
              <a:t>NCTM/NCSM 2023 @NicoraPlaca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0"/>
          <p:cNvSpPr txBox="1">
            <a:spLocks noGrp="1"/>
          </p:cNvSpPr>
          <p:nvPr>
            <p:ph type="body" idx="1"/>
          </p:nvPr>
        </p:nvSpPr>
        <p:spPr>
          <a:xfrm>
            <a:off x="628650" y="1012726"/>
            <a:ext cx="7886700" cy="3619996"/>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3000"/>
              <a:buNone/>
            </a:pPr>
            <a:endParaRPr sz="3000" dirty="0"/>
          </a:p>
          <a:p>
            <a:pPr marL="0" lvl="0" indent="0" algn="ctr" rtl="0">
              <a:lnSpc>
                <a:spcPct val="90000"/>
              </a:lnSpc>
              <a:spcBef>
                <a:spcPts val="800"/>
              </a:spcBef>
              <a:spcAft>
                <a:spcPts val="0"/>
              </a:spcAft>
              <a:buClr>
                <a:schemeClr val="dk1"/>
              </a:buClr>
              <a:buSzPts val="3000"/>
              <a:buNone/>
            </a:pPr>
            <a:endParaRPr sz="3000" dirty="0"/>
          </a:p>
          <a:p>
            <a:pPr marL="0" lvl="0" indent="0" algn="ctr" rtl="0">
              <a:lnSpc>
                <a:spcPct val="90000"/>
              </a:lnSpc>
              <a:spcBef>
                <a:spcPts val="800"/>
              </a:spcBef>
              <a:spcAft>
                <a:spcPts val="0"/>
              </a:spcAft>
              <a:buClr>
                <a:schemeClr val="dk1"/>
              </a:buClr>
              <a:buSzPts val="3000"/>
              <a:buNone/>
            </a:pPr>
            <a:r>
              <a:rPr lang="en" sz="3000" dirty="0"/>
              <a:t>How can we </a:t>
            </a:r>
            <a:r>
              <a:rPr lang="en" sz="3000" b="1" i="1" dirty="0"/>
              <a:t>design and facilitate </a:t>
            </a:r>
            <a:endParaRPr dirty="0"/>
          </a:p>
          <a:p>
            <a:pPr marL="0" lvl="0" indent="0" algn="ctr" rtl="0">
              <a:lnSpc>
                <a:spcPct val="90000"/>
              </a:lnSpc>
              <a:spcBef>
                <a:spcPts val="800"/>
              </a:spcBef>
              <a:spcAft>
                <a:spcPts val="0"/>
              </a:spcAft>
              <a:buClr>
                <a:schemeClr val="dk1"/>
              </a:buClr>
              <a:buSzPts val="3000"/>
              <a:buNone/>
            </a:pPr>
            <a:r>
              <a:rPr lang="en" sz="3000" b="1" i="1" dirty="0"/>
              <a:t>learning opportunities for the team </a:t>
            </a:r>
            <a:endParaRPr dirty="0"/>
          </a:p>
          <a:p>
            <a:pPr marL="0" lvl="0" indent="0" algn="ctr" rtl="0">
              <a:lnSpc>
                <a:spcPct val="90000"/>
              </a:lnSpc>
              <a:spcBef>
                <a:spcPts val="800"/>
              </a:spcBef>
              <a:spcAft>
                <a:spcPts val="0"/>
              </a:spcAft>
              <a:buClr>
                <a:schemeClr val="dk1"/>
              </a:buClr>
              <a:buSzPts val="3000"/>
              <a:buNone/>
            </a:pPr>
            <a:r>
              <a:rPr lang="en" sz="3000" dirty="0"/>
              <a:t>that address these challenges</a:t>
            </a:r>
            <a:r>
              <a:rPr lang="en" sz="3000" b="1" i="1" dirty="0"/>
              <a:t>? </a:t>
            </a:r>
            <a:endParaRPr sz="3000" b="1" i="1" dirty="0"/>
          </a:p>
          <a:p>
            <a:pPr marL="177800" lvl="0" indent="-38100" algn="l" rtl="0">
              <a:lnSpc>
                <a:spcPct val="90000"/>
              </a:lnSpc>
              <a:spcBef>
                <a:spcPts val="800"/>
              </a:spcBef>
              <a:spcAft>
                <a:spcPts val="0"/>
              </a:spcAft>
              <a:buClr>
                <a:schemeClr val="dk1"/>
              </a:buClr>
              <a:buSzPts val="2100"/>
              <a:buNone/>
            </a:pPr>
            <a:endParaRPr dirty="0"/>
          </a:p>
        </p:txBody>
      </p:sp>
      <p:sp>
        <p:nvSpPr>
          <p:cNvPr id="2" name="Footer Placeholder 1">
            <a:extLst>
              <a:ext uri="{FF2B5EF4-FFF2-40B4-BE49-F238E27FC236}">
                <a16:creationId xmlns:a16="http://schemas.microsoft.com/office/drawing/2014/main" id="{B7DF00CF-3D8C-13C0-D047-D8F205B848DA}"/>
              </a:ext>
            </a:extLst>
          </p:cNvPr>
          <p:cNvSpPr>
            <a:spLocks noGrp="1"/>
          </p:cNvSpPr>
          <p:nvPr>
            <p:ph type="ftr" idx="11"/>
          </p:nvPr>
        </p:nvSpPr>
        <p:spPr/>
        <p:txBody>
          <a:bodyPr/>
          <a:lstStyle/>
          <a:p>
            <a:r>
              <a:rPr lang="en-US"/>
              <a:t>NCTM/NCSM 2023 @NicoraPlaca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Interviews </a:t>
            </a:r>
          </a:p>
        </p:txBody>
      </p:sp>
      <p:sp>
        <p:nvSpPr>
          <p:cNvPr id="4" name="Footer Placeholder 3"/>
          <p:cNvSpPr>
            <a:spLocks noGrp="1"/>
          </p:cNvSpPr>
          <p:nvPr>
            <p:ph type="ftr" sz="quarter" idx="11"/>
          </p:nvPr>
        </p:nvSpPr>
        <p:spPr/>
        <p:txBody>
          <a:bodyPr/>
          <a:lstStyle/>
          <a:p>
            <a:r>
              <a:rPr lang="en-US"/>
              <a:t>@NicoraPlaca #NCTM2021</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34464" r="1" b="41202"/>
          <a:stretch/>
        </p:blipFill>
        <p:spPr>
          <a:xfrm rot="5400000">
            <a:off x="827300" y="1833794"/>
            <a:ext cx="2611114" cy="1792185"/>
          </a:xfrm>
          <a:prstGeom prst="rect">
            <a:avLst/>
          </a:prstGeom>
        </p:spPr>
      </p:pic>
      <p:pic>
        <p:nvPicPr>
          <p:cNvPr id="6" name="Content Placeholder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91537" y="2029837"/>
            <a:ext cx="4038600" cy="1910603"/>
          </a:xfrm>
          <a:prstGeom prst="rect">
            <a:avLst/>
          </a:prstGeom>
        </p:spPr>
      </p:pic>
    </p:spTree>
    <p:extLst>
      <p:ext uri="{BB962C8B-B14F-4D97-AF65-F5344CB8AC3E}">
        <p14:creationId xmlns:p14="http://schemas.microsoft.com/office/powerpoint/2010/main" val="701961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1"/>
          <p:cNvSpPr txBox="1">
            <a:spLocks noGrp="1"/>
          </p:cNvSpPr>
          <p:nvPr>
            <p:ph type="body" idx="1"/>
          </p:nvPr>
        </p:nvSpPr>
        <p:spPr>
          <a:xfrm>
            <a:off x="74429" y="301406"/>
            <a:ext cx="4728718" cy="4267544"/>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400"/>
              <a:buNone/>
            </a:pPr>
            <a:endParaRPr sz="2400" u="sng" dirty="0"/>
          </a:p>
          <a:p>
            <a:pPr marL="0" lvl="0" indent="0" algn="l" rtl="0">
              <a:lnSpc>
                <a:spcPct val="90000"/>
              </a:lnSpc>
              <a:spcBef>
                <a:spcPts val="1600"/>
              </a:spcBef>
              <a:spcAft>
                <a:spcPts val="1600"/>
              </a:spcAft>
              <a:buClr>
                <a:schemeClr val="dk1"/>
              </a:buClr>
              <a:buSzPts val="1400"/>
              <a:buNone/>
            </a:pPr>
            <a:endParaRPr sz="2400" dirty="0"/>
          </a:p>
        </p:txBody>
      </p:sp>
      <p:sp>
        <p:nvSpPr>
          <p:cNvPr id="232" name="Google Shape;232;p41"/>
          <p:cNvSpPr txBox="1"/>
          <p:nvPr/>
        </p:nvSpPr>
        <p:spPr>
          <a:xfrm>
            <a:off x="5217264" y="301406"/>
            <a:ext cx="3641400" cy="265454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b="0" i="0" u="sng" strike="noStrike" cap="none" dirty="0">
                <a:solidFill>
                  <a:schemeClr val="dk1"/>
                </a:solidFill>
                <a:latin typeface="Calibri"/>
                <a:ea typeface="Calibri"/>
                <a:cs typeface="Calibri"/>
                <a:sym typeface="Calibri"/>
              </a:rPr>
              <a:t>Marilyn Burns</a:t>
            </a:r>
            <a:endParaRPr sz="2400" u="sng" dirty="0">
              <a:solidFill>
                <a:schemeClr val="dk1"/>
              </a:solidFill>
              <a:latin typeface="Calibri"/>
              <a:ea typeface="Calibri"/>
              <a:cs typeface="Calibri"/>
              <a:sym typeface="Calibri"/>
            </a:endParaRPr>
          </a:p>
          <a:p>
            <a:pPr marL="0" marR="0" lvl="0" indent="0" algn="l" rtl="0">
              <a:spcBef>
                <a:spcPts val="0"/>
              </a:spcBef>
              <a:spcAft>
                <a:spcPts val="0"/>
              </a:spcAft>
              <a:buNone/>
            </a:pPr>
            <a:r>
              <a:rPr lang="en" sz="2400" i="1" dirty="0">
                <a:solidFill>
                  <a:schemeClr val="dk1"/>
                </a:solidFill>
                <a:latin typeface="Calibri"/>
                <a:ea typeface="Calibri"/>
                <a:cs typeface="Calibri"/>
                <a:sym typeface="Calibri"/>
              </a:rPr>
              <a:t>“I’m now convinced that listening to students, one on one, provides access into how they reason in a way that’s unique and valuable.”</a:t>
            </a:r>
            <a:endParaRPr sz="1100" i="1" dirty="0"/>
          </a:p>
          <a:p>
            <a:pPr marL="0" marR="0" lvl="0" indent="0" algn="l" rtl="0">
              <a:spcBef>
                <a:spcPts val="0"/>
              </a:spcBef>
              <a:spcAft>
                <a:spcPts val="0"/>
              </a:spcAft>
              <a:buNone/>
            </a:pPr>
            <a:endParaRPr sz="2400" u="sng"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A1DCF63-75D5-24B8-17BB-FEDE73658C01}"/>
              </a:ext>
            </a:extLst>
          </p:cNvPr>
          <p:cNvPicPr>
            <a:picLocks noChangeAspect="1"/>
          </p:cNvPicPr>
          <p:nvPr/>
        </p:nvPicPr>
        <p:blipFill rotWithShape="1">
          <a:blip r:embed="rId3"/>
          <a:srcRect b="24519"/>
          <a:stretch/>
        </p:blipFill>
        <p:spPr>
          <a:xfrm>
            <a:off x="1088205" y="2435178"/>
            <a:ext cx="2413000" cy="2282979"/>
          </a:xfrm>
          <a:prstGeom prst="rect">
            <a:avLst/>
          </a:prstGeom>
        </p:spPr>
      </p:pic>
      <p:pic>
        <p:nvPicPr>
          <p:cNvPr id="3" name="Picture 2">
            <a:extLst>
              <a:ext uri="{FF2B5EF4-FFF2-40B4-BE49-F238E27FC236}">
                <a16:creationId xmlns:a16="http://schemas.microsoft.com/office/drawing/2014/main" id="{A2FAC5DE-9C32-D4BC-9B15-218DD6ADF2CB}"/>
              </a:ext>
            </a:extLst>
          </p:cNvPr>
          <p:cNvPicPr>
            <a:picLocks noChangeAspect="1"/>
          </p:cNvPicPr>
          <p:nvPr/>
        </p:nvPicPr>
        <p:blipFill>
          <a:blip r:embed="rId4"/>
          <a:stretch>
            <a:fillRect/>
          </a:stretch>
        </p:blipFill>
        <p:spPr>
          <a:xfrm>
            <a:off x="5365567" y="3075105"/>
            <a:ext cx="3344794" cy="1922198"/>
          </a:xfrm>
          <a:prstGeom prst="rect">
            <a:avLst/>
          </a:prstGeom>
        </p:spPr>
      </p:pic>
      <p:sp>
        <p:nvSpPr>
          <p:cNvPr id="4" name="Google Shape;232;p41">
            <a:extLst>
              <a:ext uri="{FF2B5EF4-FFF2-40B4-BE49-F238E27FC236}">
                <a16:creationId xmlns:a16="http://schemas.microsoft.com/office/drawing/2014/main" id="{7ED4FC7C-9D5E-FCF7-6050-2D164037E424}"/>
              </a:ext>
            </a:extLst>
          </p:cNvPr>
          <p:cNvSpPr txBox="1"/>
          <p:nvPr/>
        </p:nvSpPr>
        <p:spPr>
          <a:xfrm>
            <a:off x="285336" y="343977"/>
            <a:ext cx="4566461" cy="2285211"/>
          </a:xfrm>
          <a:prstGeom prst="rect">
            <a:avLst/>
          </a:prstGeom>
          <a:noFill/>
          <a:ln>
            <a:noFill/>
          </a:ln>
        </p:spPr>
        <p:txBody>
          <a:bodyPr spcFirstLastPara="1" wrap="square" lIns="68575" tIns="34275" rIns="68575" bIns="34275" anchor="t" anchorCtr="0">
            <a:spAutoFit/>
          </a:bodyPr>
          <a:lstStyle/>
          <a:p>
            <a:pPr marL="0" lvl="0" indent="0" algn="ctr">
              <a:buSzPts val="800"/>
              <a:buNone/>
            </a:pPr>
            <a:r>
              <a:rPr lang="en-US" sz="2400" u="sng" dirty="0">
                <a:latin typeface="Calibri" panose="020F0502020204030204" pitchFamily="34" charset="0"/>
                <a:cs typeface="Calibri" panose="020F0502020204030204" pitchFamily="34" charset="0"/>
              </a:rPr>
              <a:t>Cognitively Guided Instruction (CGI)</a:t>
            </a:r>
          </a:p>
          <a:p>
            <a:pPr marL="0" lvl="0" indent="0" algn="ctr">
              <a:buSzPts val="800"/>
              <a:buNone/>
            </a:pPr>
            <a:r>
              <a:rPr lang="en-US" sz="2400" i="1" dirty="0">
                <a:latin typeface="Calibri" panose="020F0502020204030204" pitchFamily="34" charset="0"/>
                <a:cs typeface="Calibri" panose="020F0502020204030204" pitchFamily="34" charset="0"/>
              </a:rPr>
              <a:t>“The more you listen to students' mathematical thinking, the more you will be amazed by what students can do…”</a:t>
            </a:r>
          </a:p>
          <a:p>
            <a:pPr marL="0" marR="0" lvl="0" indent="0" algn="l" rtl="0">
              <a:spcBef>
                <a:spcPts val="0"/>
              </a:spcBef>
              <a:spcAft>
                <a:spcPts val="0"/>
              </a:spcAft>
              <a:buNone/>
            </a:pPr>
            <a:endParaRPr sz="2400" u="sng" dirty="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Learning Plan</a:t>
            </a:r>
            <a:endParaRPr/>
          </a:p>
        </p:txBody>
      </p:sp>
      <p:sp>
        <p:nvSpPr>
          <p:cNvPr id="250" name="Google Shape;250;p44"/>
          <p:cNvSpPr txBox="1">
            <a:spLocks noGrp="1"/>
          </p:cNvSpPr>
          <p:nvPr>
            <p:ph type="body" idx="1"/>
          </p:nvPr>
        </p:nvSpPr>
        <p:spPr>
          <a:xfrm>
            <a:off x="252716" y="1268044"/>
            <a:ext cx="5552467"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dirty="0"/>
              <a:t>Step 1: Introduce student interviews</a:t>
            </a:r>
            <a:endParaRPr dirty="0"/>
          </a:p>
          <a:p>
            <a:pPr marL="0" lvl="0" indent="0" algn="l" rtl="0">
              <a:spcBef>
                <a:spcPts val="800"/>
              </a:spcBef>
              <a:spcAft>
                <a:spcPts val="0"/>
              </a:spcAft>
              <a:buNone/>
            </a:pPr>
            <a:r>
              <a:rPr lang="en" dirty="0"/>
              <a:t>Step 2: Select Tasks</a:t>
            </a:r>
            <a:endParaRPr dirty="0"/>
          </a:p>
          <a:p>
            <a:pPr marL="0" lvl="0" indent="0" algn="l" rtl="0">
              <a:spcBef>
                <a:spcPts val="800"/>
              </a:spcBef>
              <a:spcAft>
                <a:spcPts val="0"/>
              </a:spcAft>
              <a:buNone/>
            </a:pPr>
            <a:r>
              <a:rPr lang="en" dirty="0"/>
              <a:t>Step 3: Practice Interviewing</a:t>
            </a:r>
            <a:endParaRPr dirty="0"/>
          </a:p>
          <a:p>
            <a:pPr marL="0" lvl="0" indent="0" algn="l" rtl="0">
              <a:spcBef>
                <a:spcPts val="800"/>
              </a:spcBef>
              <a:spcAft>
                <a:spcPts val="0"/>
              </a:spcAft>
              <a:buNone/>
            </a:pPr>
            <a:r>
              <a:rPr lang="en" dirty="0"/>
              <a:t>Step 4: Select Students</a:t>
            </a:r>
            <a:endParaRPr dirty="0"/>
          </a:p>
          <a:p>
            <a:pPr marL="0" lvl="0" indent="0" algn="l" rtl="0">
              <a:spcBef>
                <a:spcPts val="800"/>
              </a:spcBef>
              <a:spcAft>
                <a:spcPts val="0"/>
              </a:spcAft>
              <a:buNone/>
            </a:pPr>
            <a:r>
              <a:rPr lang="en" dirty="0"/>
              <a:t>Step 5: Conduct Interviews</a:t>
            </a:r>
            <a:endParaRPr dirty="0"/>
          </a:p>
          <a:p>
            <a:pPr marL="0" lvl="0" indent="0" algn="l" rtl="0">
              <a:spcBef>
                <a:spcPts val="800"/>
              </a:spcBef>
              <a:spcAft>
                <a:spcPts val="0"/>
              </a:spcAft>
              <a:buNone/>
            </a:pPr>
            <a:r>
              <a:rPr lang="en" dirty="0"/>
              <a:t>Step 6: Analyze interviews</a:t>
            </a:r>
            <a:endParaRPr dirty="0"/>
          </a:p>
        </p:txBody>
      </p:sp>
      <p:sp>
        <p:nvSpPr>
          <p:cNvPr id="2" name="Footer Placeholder 1">
            <a:extLst>
              <a:ext uri="{FF2B5EF4-FFF2-40B4-BE49-F238E27FC236}">
                <a16:creationId xmlns:a16="http://schemas.microsoft.com/office/drawing/2014/main" id="{521D8F52-6E49-BE7F-188B-F75B84C96C52}"/>
              </a:ext>
            </a:extLst>
          </p:cNvPr>
          <p:cNvSpPr>
            <a:spLocks noGrp="1"/>
          </p:cNvSpPr>
          <p:nvPr>
            <p:ph type="ftr" idx="11"/>
          </p:nvPr>
        </p:nvSpPr>
        <p:spPr/>
        <p:txBody>
          <a:bodyPr/>
          <a:lstStyle/>
          <a:p>
            <a:r>
              <a:rPr lang="en-US"/>
              <a:t>NCTM/NCSM 2023 @NicoraPlaca</a:t>
            </a:r>
          </a:p>
        </p:txBody>
      </p:sp>
      <p:pic>
        <p:nvPicPr>
          <p:cNvPr id="3" name="Google Shape;361;p61">
            <a:extLst>
              <a:ext uri="{FF2B5EF4-FFF2-40B4-BE49-F238E27FC236}">
                <a16:creationId xmlns:a16="http://schemas.microsoft.com/office/drawing/2014/main" id="{8650E9A1-F02A-9564-2FD7-C49B8E5757CE}"/>
              </a:ext>
            </a:extLst>
          </p:cNvPr>
          <p:cNvPicPr preferRelativeResize="0"/>
          <p:nvPr/>
        </p:nvPicPr>
        <p:blipFill>
          <a:blip r:embed="rId3">
            <a:alphaModFix/>
          </a:blip>
          <a:stretch>
            <a:fillRect/>
          </a:stretch>
        </p:blipFill>
        <p:spPr>
          <a:xfrm>
            <a:off x="5878476" y="592821"/>
            <a:ext cx="2958125" cy="3681468"/>
          </a:xfrm>
          <a:prstGeom prst="rect">
            <a:avLst/>
          </a:prstGeom>
          <a:noFill/>
          <a:ln>
            <a:noFill/>
          </a:ln>
        </p:spPr>
      </p:pic>
      <p:sp>
        <p:nvSpPr>
          <p:cNvPr id="5" name="TextBox 4">
            <a:extLst>
              <a:ext uri="{FF2B5EF4-FFF2-40B4-BE49-F238E27FC236}">
                <a16:creationId xmlns:a16="http://schemas.microsoft.com/office/drawing/2014/main" id="{46F52EE3-75CF-1DB1-A334-6D67777273D4}"/>
              </a:ext>
            </a:extLst>
          </p:cNvPr>
          <p:cNvSpPr txBox="1"/>
          <p:nvPr/>
        </p:nvSpPr>
        <p:spPr>
          <a:xfrm>
            <a:off x="6115051" y="4454986"/>
            <a:ext cx="2839838" cy="307777"/>
          </a:xfrm>
          <a:prstGeom prst="rect">
            <a:avLst/>
          </a:prstGeom>
          <a:noFill/>
        </p:spPr>
        <p:txBody>
          <a:bodyPr wrap="square">
            <a:spAutoFit/>
          </a:bodyPr>
          <a:lstStyle/>
          <a:p>
            <a:pPr marL="0" lvl="0" indent="0" algn="l" rtl="0">
              <a:spcBef>
                <a:spcPts val="800"/>
              </a:spcBef>
              <a:spcAft>
                <a:spcPts val="0"/>
              </a:spcAft>
              <a:buNone/>
            </a:pPr>
            <a:r>
              <a:rPr lang="en-US" u="sng" dirty="0">
                <a:solidFill>
                  <a:schemeClr val="hlink"/>
                </a:solidFill>
                <a:hlinkClick r:id="rId4"/>
              </a:rPr>
              <a:t>https://nicoraplaca.com/tool-2/</a:t>
            </a:r>
            <a:endParaRPr lang="en-US" dirty="0"/>
          </a:p>
        </p:txBody>
      </p:sp>
      <p:pic>
        <p:nvPicPr>
          <p:cNvPr id="4" name="Picture 3">
            <a:extLst>
              <a:ext uri="{FF2B5EF4-FFF2-40B4-BE49-F238E27FC236}">
                <a16:creationId xmlns:a16="http://schemas.microsoft.com/office/drawing/2014/main" id="{BF7AEECA-28B5-9557-438E-62EB607ED877}"/>
              </a:ext>
            </a:extLst>
          </p:cNvPr>
          <p:cNvPicPr>
            <a:picLocks noChangeAspect="1"/>
          </p:cNvPicPr>
          <p:nvPr/>
        </p:nvPicPr>
        <p:blipFill>
          <a:blip r:embed="rId5"/>
          <a:stretch>
            <a:fillRect/>
          </a:stretch>
        </p:blipFill>
        <p:spPr>
          <a:xfrm>
            <a:off x="3956178" y="2664563"/>
            <a:ext cx="1551733" cy="147006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Step 1: Introducing Interviews to the Team </a:t>
            </a:r>
            <a:endParaRPr/>
          </a:p>
        </p:txBody>
      </p:sp>
      <p:sp>
        <p:nvSpPr>
          <p:cNvPr id="2" name="Footer Placeholder 1">
            <a:extLst>
              <a:ext uri="{FF2B5EF4-FFF2-40B4-BE49-F238E27FC236}">
                <a16:creationId xmlns:a16="http://schemas.microsoft.com/office/drawing/2014/main" id="{BEA68D59-F929-5856-AC6B-5B9869155AB1}"/>
              </a:ext>
            </a:extLst>
          </p:cNvPr>
          <p:cNvSpPr>
            <a:spLocks noGrp="1"/>
          </p:cNvSpPr>
          <p:nvPr>
            <p:ph type="ftr" idx="11"/>
          </p:nvPr>
        </p:nvSpPr>
        <p:spPr/>
        <p:txBody>
          <a:bodyPr/>
          <a:lstStyle/>
          <a:p>
            <a:r>
              <a:rPr lang="en-US"/>
              <a:t>NCTM/NCSM 2023 @NicoraPlaca</a:t>
            </a:r>
          </a:p>
        </p:txBody>
      </p:sp>
      <p:pic>
        <p:nvPicPr>
          <p:cNvPr id="3" name="Picture 2">
            <a:extLst>
              <a:ext uri="{FF2B5EF4-FFF2-40B4-BE49-F238E27FC236}">
                <a16:creationId xmlns:a16="http://schemas.microsoft.com/office/drawing/2014/main" id="{192D3930-324C-A982-C56C-9E9CA42B4595}"/>
              </a:ext>
            </a:extLst>
          </p:cNvPr>
          <p:cNvPicPr>
            <a:picLocks noChangeAspect="1"/>
          </p:cNvPicPr>
          <p:nvPr/>
        </p:nvPicPr>
        <p:blipFill rotWithShape="1">
          <a:blip r:embed="rId3"/>
          <a:srcRect t="9770"/>
          <a:stretch/>
        </p:blipFill>
        <p:spPr>
          <a:xfrm>
            <a:off x="208116" y="1396979"/>
            <a:ext cx="8727767" cy="278161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t>Step 2: Select Tasks</a:t>
            </a:r>
            <a:endParaRPr dirty="0"/>
          </a:p>
        </p:txBody>
      </p:sp>
      <p:sp>
        <p:nvSpPr>
          <p:cNvPr id="263" name="Google Shape;263;p46"/>
          <p:cNvSpPr txBox="1">
            <a:spLocks noGrp="1"/>
          </p:cNvSpPr>
          <p:nvPr>
            <p:ph type="body" idx="1"/>
          </p:nvPr>
        </p:nvSpPr>
        <p:spPr>
          <a:xfrm>
            <a:off x="450666" y="1431548"/>
            <a:ext cx="2741317" cy="3364706"/>
          </a:xfrm>
          <a:prstGeom prst="rect">
            <a:avLst/>
          </a:prstGeom>
          <a:solidFill>
            <a:schemeClr val="accent3">
              <a:lumMod val="40000"/>
              <a:lumOff val="60000"/>
            </a:schemeClr>
          </a:solidFill>
          <a:ln>
            <a:noFill/>
          </a:ln>
        </p:spPr>
        <p:txBody>
          <a:bodyPr spcFirstLastPara="1" wrap="square" lIns="68575" tIns="34275" rIns="68575" bIns="34275" anchor="t" anchorCtr="0">
            <a:normAutofit/>
          </a:bodyPr>
          <a:lstStyle/>
          <a:p>
            <a:pPr marL="6350" lvl="0" indent="0" algn="l" rtl="0">
              <a:lnSpc>
                <a:spcPct val="90000"/>
              </a:lnSpc>
              <a:spcBef>
                <a:spcPts val="0"/>
              </a:spcBef>
              <a:spcAft>
                <a:spcPts val="0"/>
              </a:spcAft>
              <a:buClr>
                <a:schemeClr val="dk1"/>
              </a:buClr>
              <a:buSzPts val="2100"/>
              <a:buNone/>
            </a:pPr>
            <a:r>
              <a:rPr lang="en" dirty="0"/>
              <a:t>Before a new </a:t>
            </a:r>
            <a:r>
              <a:rPr lang="en-US" dirty="0"/>
              <a:t>unit</a:t>
            </a:r>
            <a:endParaRPr dirty="0"/>
          </a:p>
          <a:p>
            <a:pPr marL="520700" lvl="1" indent="-177800" algn="l" rtl="0">
              <a:lnSpc>
                <a:spcPct val="90000"/>
              </a:lnSpc>
              <a:spcBef>
                <a:spcPts val="400"/>
              </a:spcBef>
              <a:spcAft>
                <a:spcPts val="0"/>
              </a:spcAft>
              <a:buClr>
                <a:schemeClr val="dk1"/>
              </a:buClr>
              <a:buSzPts val="1800"/>
              <a:buChar char="•"/>
            </a:pPr>
            <a:r>
              <a:rPr lang="en" dirty="0"/>
              <a:t>What do students already know?</a:t>
            </a:r>
            <a:endParaRPr dirty="0"/>
          </a:p>
          <a:p>
            <a:pPr marL="520700" lvl="1" indent="-177800" algn="l" rtl="0">
              <a:lnSpc>
                <a:spcPct val="90000"/>
              </a:lnSpc>
              <a:spcBef>
                <a:spcPts val="400"/>
              </a:spcBef>
              <a:spcAft>
                <a:spcPts val="0"/>
              </a:spcAft>
              <a:buClr>
                <a:schemeClr val="dk1"/>
              </a:buClr>
              <a:buSzPts val="1800"/>
              <a:buChar char="•"/>
            </a:pPr>
            <a:r>
              <a:rPr lang="en" dirty="0"/>
              <a:t>What intuitions do they have? </a:t>
            </a:r>
            <a:endParaRPr dirty="0"/>
          </a:p>
          <a:p>
            <a:pPr marL="520700" lvl="1" indent="-63500" algn="l" rtl="0">
              <a:lnSpc>
                <a:spcPct val="90000"/>
              </a:lnSpc>
              <a:spcBef>
                <a:spcPts val="400"/>
              </a:spcBef>
              <a:spcAft>
                <a:spcPts val="0"/>
              </a:spcAft>
              <a:buClr>
                <a:schemeClr val="dk1"/>
              </a:buClr>
              <a:buSzPts val="1800"/>
              <a:buNone/>
            </a:pPr>
            <a:endParaRPr dirty="0"/>
          </a:p>
          <a:p>
            <a:pPr marL="177800" lvl="0" indent="-38100" algn="l" rtl="0">
              <a:lnSpc>
                <a:spcPct val="90000"/>
              </a:lnSpc>
              <a:spcBef>
                <a:spcPts val="800"/>
              </a:spcBef>
              <a:spcAft>
                <a:spcPts val="0"/>
              </a:spcAft>
              <a:buClr>
                <a:schemeClr val="dk1"/>
              </a:buClr>
              <a:buSzPts val="2100"/>
              <a:buNone/>
            </a:pPr>
            <a:endParaRPr dirty="0"/>
          </a:p>
        </p:txBody>
      </p:sp>
      <p:sp>
        <p:nvSpPr>
          <p:cNvPr id="2" name="Footer Placeholder 1">
            <a:extLst>
              <a:ext uri="{FF2B5EF4-FFF2-40B4-BE49-F238E27FC236}">
                <a16:creationId xmlns:a16="http://schemas.microsoft.com/office/drawing/2014/main" id="{E928D869-1262-07A6-3BB4-BA19649423DF}"/>
              </a:ext>
            </a:extLst>
          </p:cNvPr>
          <p:cNvSpPr>
            <a:spLocks noGrp="1"/>
          </p:cNvSpPr>
          <p:nvPr>
            <p:ph type="ftr" idx="11"/>
          </p:nvPr>
        </p:nvSpPr>
        <p:spPr/>
        <p:txBody>
          <a:bodyPr/>
          <a:lstStyle/>
          <a:p>
            <a:r>
              <a:rPr lang="en-US"/>
              <a:t>NCTM/NCSM 2023 @NicoraPlaca</a:t>
            </a:r>
          </a:p>
        </p:txBody>
      </p:sp>
      <p:sp>
        <p:nvSpPr>
          <p:cNvPr id="3" name="Google Shape;263;p46">
            <a:extLst>
              <a:ext uri="{FF2B5EF4-FFF2-40B4-BE49-F238E27FC236}">
                <a16:creationId xmlns:a16="http://schemas.microsoft.com/office/drawing/2014/main" id="{8F9E66E1-7296-FBF6-28BE-C6787C598681}"/>
              </a:ext>
            </a:extLst>
          </p:cNvPr>
          <p:cNvSpPr txBox="1">
            <a:spLocks/>
          </p:cNvSpPr>
          <p:nvPr/>
        </p:nvSpPr>
        <p:spPr>
          <a:xfrm>
            <a:off x="3313482" y="1436187"/>
            <a:ext cx="2680069" cy="3364706"/>
          </a:xfrm>
          <a:prstGeom prst="rect">
            <a:avLst/>
          </a:prstGeom>
          <a:solidFill>
            <a:schemeClr val="accent5">
              <a:lumMod val="40000"/>
              <a:lumOff val="60000"/>
            </a:schemeClr>
          </a:solid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0" indent="0">
              <a:spcBef>
                <a:spcPts val="0"/>
              </a:spcBef>
              <a:buSzPts val="2100"/>
              <a:buNone/>
            </a:pPr>
            <a:r>
              <a:rPr lang="en-US" dirty="0"/>
              <a:t>During/After a unit</a:t>
            </a:r>
          </a:p>
          <a:p>
            <a:pPr marL="520700" lvl="1" indent="-177800">
              <a:buSzPts val="1800"/>
            </a:pPr>
            <a:r>
              <a:rPr lang="en-US" dirty="0"/>
              <a:t>Why are students struggling with a particular question?</a:t>
            </a:r>
          </a:p>
          <a:p>
            <a:pPr marL="520700" lvl="1" indent="-177800">
              <a:buSzPts val="1800"/>
            </a:pPr>
            <a:r>
              <a:rPr lang="en-US" dirty="0"/>
              <a:t>What do they really understand about the content? </a:t>
            </a:r>
          </a:p>
          <a:p>
            <a:pPr marL="520700" lvl="1" indent="-63500">
              <a:buSzPts val="1800"/>
              <a:buFont typeface="Arial"/>
              <a:buNone/>
            </a:pPr>
            <a:endParaRPr lang="en-US" dirty="0"/>
          </a:p>
          <a:p>
            <a:pPr marL="177800" indent="-38100">
              <a:buSzPts val="2100"/>
              <a:buFont typeface="Arial"/>
              <a:buNone/>
            </a:pPr>
            <a:endParaRPr lang="en-US" dirty="0"/>
          </a:p>
        </p:txBody>
      </p:sp>
      <p:sp>
        <p:nvSpPr>
          <p:cNvPr id="4" name="Google Shape;263;p46">
            <a:extLst>
              <a:ext uri="{FF2B5EF4-FFF2-40B4-BE49-F238E27FC236}">
                <a16:creationId xmlns:a16="http://schemas.microsoft.com/office/drawing/2014/main" id="{5F3A6965-130A-D625-7CA3-B51C720AB1C8}"/>
              </a:ext>
            </a:extLst>
          </p:cNvPr>
          <p:cNvSpPr txBox="1">
            <a:spLocks/>
          </p:cNvSpPr>
          <p:nvPr/>
        </p:nvSpPr>
        <p:spPr>
          <a:xfrm>
            <a:off x="6115050" y="1431548"/>
            <a:ext cx="2883638" cy="3364706"/>
          </a:xfrm>
          <a:prstGeom prst="rect">
            <a:avLst/>
          </a:prstGeom>
          <a:solidFill>
            <a:schemeClr val="accent6">
              <a:lumMod val="40000"/>
              <a:lumOff val="60000"/>
            </a:schemeClr>
          </a:solid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6350" indent="0">
              <a:spcBef>
                <a:spcPts val="0"/>
              </a:spcBef>
              <a:buSzPts val="2100"/>
              <a:buNone/>
            </a:pPr>
            <a:r>
              <a:rPr lang="en-US" dirty="0"/>
              <a:t>When we are trying out new tasks or ideas </a:t>
            </a:r>
          </a:p>
          <a:p>
            <a:pPr marL="520700" lvl="1" indent="-177800">
              <a:spcBef>
                <a:spcPts val="0"/>
              </a:spcBef>
              <a:buSzPts val="1800"/>
            </a:pPr>
            <a:r>
              <a:rPr lang="en-US" dirty="0"/>
              <a:t>“I wonder how kids will think about that....” </a:t>
            </a:r>
          </a:p>
          <a:p>
            <a:pPr marL="520700" lvl="1" indent="-177800">
              <a:spcBef>
                <a:spcPts val="0"/>
              </a:spcBef>
              <a:buSzPts val="1800"/>
            </a:pPr>
            <a:r>
              <a:rPr lang="en-US" dirty="0"/>
              <a:t>“I don’t think my kids can do that….”</a:t>
            </a:r>
          </a:p>
          <a:p>
            <a:pPr marL="520700" lvl="1" indent="-63500">
              <a:buSzPts val="1800"/>
              <a:buFont typeface="Arial"/>
              <a:buNone/>
            </a:pPr>
            <a:endParaRPr lang="en-US" dirty="0"/>
          </a:p>
          <a:p>
            <a:pPr marL="177800" indent="-38100">
              <a:buSzPts val="2100"/>
              <a:buFont typeface="Arial"/>
              <a:buNone/>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400"/>
              <a:buNone/>
            </a:pPr>
            <a:r>
              <a:rPr lang="en" sz="5000" dirty="0"/>
              <a:t>Step 3: Practice</a:t>
            </a:r>
            <a:r>
              <a:rPr lang="en" sz="5000" dirty="0">
                <a:solidFill>
                  <a:schemeClr val="dk1"/>
                </a:solidFill>
              </a:rPr>
              <a:t> Interviews </a:t>
            </a:r>
            <a:endParaRPr sz="5000" dirty="0"/>
          </a:p>
          <a:p>
            <a:pPr marL="0" lvl="0" indent="0" algn="ctr" rtl="0">
              <a:lnSpc>
                <a:spcPct val="90000"/>
              </a:lnSpc>
              <a:spcBef>
                <a:spcPts val="0"/>
              </a:spcBef>
              <a:spcAft>
                <a:spcPts val="0"/>
              </a:spcAft>
              <a:buClr>
                <a:schemeClr val="dk1"/>
              </a:buClr>
              <a:buSzPts val="1400"/>
              <a:buNone/>
            </a:pPr>
            <a:endParaRPr sz="5000" dirty="0">
              <a:solidFill>
                <a:schemeClr val="dk1"/>
              </a:solidFill>
            </a:endParaRPr>
          </a:p>
        </p:txBody>
      </p:sp>
      <p:pic>
        <p:nvPicPr>
          <p:cNvPr id="2" name="Picture 1">
            <a:extLst>
              <a:ext uri="{FF2B5EF4-FFF2-40B4-BE49-F238E27FC236}">
                <a16:creationId xmlns:a16="http://schemas.microsoft.com/office/drawing/2014/main" id="{005BCFB2-68E4-30EC-D9DF-EDFD676E82FE}"/>
              </a:ext>
            </a:extLst>
          </p:cNvPr>
          <p:cNvPicPr>
            <a:picLocks noChangeAspect="1"/>
          </p:cNvPicPr>
          <p:nvPr/>
        </p:nvPicPr>
        <p:blipFill>
          <a:blip r:embed="rId3"/>
          <a:stretch>
            <a:fillRect/>
          </a:stretch>
        </p:blipFill>
        <p:spPr>
          <a:xfrm>
            <a:off x="2701290" y="2261870"/>
            <a:ext cx="3467100" cy="2540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73DD-8B34-011A-30A0-0EDD5FEC1DA2}"/>
              </a:ext>
            </a:extLst>
          </p:cNvPr>
          <p:cNvSpPr>
            <a:spLocks noGrp="1"/>
          </p:cNvSpPr>
          <p:nvPr>
            <p:ph type="title"/>
          </p:nvPr>
        </p:nvSpPr>
        <p:spPr/>
        <p:txBody>
          <a:bodyPr/>
          <a:lstStyle/>
          <a:p>
            <a:r>
              <a:rPr lang="en-US" dirty="0"/>
              <a:t>Coaching</a:t>
            </a:r>
          </a:p>
        </p:txBody>
      </p:sp>
      <p:sp>
        <p:nvSpPr>
          <p:cNvPr id="4" name="Footer Placeholder 3">
            <a:extLst>
              <a:ext uri="{FF2B5EF4-FFF2-40B4-BE49-F238E27FC236}">
                <a16:creationId xmlns:a16="http://schemas.microsoft.com/office/drawing/2014/main" id="{52B039B5-D2AB-A2AB-F2A6-73481FDA6A48}"/>
              </a:ext>
            </a:extLst>
          </p:cNvPr>
          <p:cNvSpPr>
            <a:spLocks noGrp="1"/>
          </p:cNvSpPr>
          <p:nvPr>
            <p:ph type="ftr" idx="11"/>
          </p:nvPr>
        </p:nvSpPr>
        <p:spPr/>
        <p:txBody>
          <a:bodyPr/>
          <a:lstStyle/>
          <a:p>
            <a:r>
              <a:rPr lang="en-US"/>
              <a:t>NCTM/NCSM 2023 @NicoraPlaca</a:t>
            </a:r>
          </a:p>
        </p:txBody>
      </p:sp>
      <p:pic>
        <p:nvPicPr>
          <p:cNvPr id="5" name="Picture 4">
            <a:extLst>
              <a:ext uri="{FF2B5EF4-FFF2-40B4-BE49-F238E27FC236}">
                <a16:creationId xmlns:a16="http://schemas.microsoft.com/office/drawing/2014/main" id="{331D5946-C898-0ADD-7E17-EAD5B74327FF}"/>
              </a:ext>
            </a:extLst>
          </p:cNvPr>
          <p:cNvPicPr>
            <a:picLocks noChangeAspect="1"/>
          </p:cNvPicPr>
          <p:nvPr/>
        </p:nvPicPr>
        <p:blipFill>
          <a:blip r:embed="rId3"/>
          <a:stretch>
            <a:fillRect/>
          </a:stretch>
        </p:blipFill>
        <p:spPr>
          <a:xfrm>
            <a:off x="2041450" y="1392200"/>
            <a:ext cx="4518838" cy="3014656"/>
          </a:xfrm>
          <a:prstGeom prst="rect">
            <a:avLst/>
          </a:prstGeom>
        </p:spPr>
      </p:pic>
    </p:spTree>
    <p:extLst>
      <p:ext uri="{BB962C8B-B14F-4D97-AF65-F5344CB8AC3E}">
        <p14:creationId xmlns:p14="http://schemas.microsoft.com/office/powerpoint/2010/main" val="655993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Interview Questions/Prompts </a:t>
            </a:r>
            <a:endParaRPr/>
          </a:p>
        </p:txBody>
      </p:sp>
      <p:pic>
        <p:nvPicPr>
          <p:cNvPr id="274" name="Google Shape;274;p48"/>
          <p:cNvPicPr preferRelativeResize="0"/>
          <p:nvPr/>
        </p:nvPicPr>
        <p:blipFill>
          <a:blip r:embed="rId3">
            <a:alphaModFix/>
          </a:blip>
          <a:stretch>
            <a:fillRect/>
          </a:stretch>
        </p:blipFill>
        <p:spPr>
          <a:xfrm>
            <a:off x="152400" y="1227043"/>
            <a:ext cx="4527176" cy="3764057"/>
          </a:xfrm>
          <a:prstGeom prst="rect">
            <a:avLst/>
          </a:prstGeom>
          <a:noFill/>
          <a:ln>
            <a:noFill/>
          </a:ln>
        </p:spPr>
      </p:pic>
      <p:pic>
        <p:nvPicPr>
          <p:cNvPr id="275" name="Google Shape;275;p48"/>
          <p:cNvPicPr preferRelativeResize="0"/>
          <p:nvPr/>
        </p:nvPicPr>
        <p:blipFill>
          <a:blip r:embed="rId4">
            <a:alphaModFix/>
          </a:blip>
          <a:stretch>
            <a:fillRect/>
          </a:stretch>
        </p:blipFill>
        <p:spPr>
          <a:xfrm>
            <a:off x="4379063" y="1087389"/>
            <a:ext cx="4612537" cy="2739421"/>
          </a:xfrm>
          <a:prstGeom prst="rect">
            <a:avLst/>
          </a:prstGeom>
          <a:noFill/>
          <a:ln>
            <a:noFill/>
          </a:ln>
        </p:spPr>
      </p:pic>
      <p:sp>
        <p:nvSpPr>
          <p:cNvPr id="2" name="Footer Placeholder 1">
            <a:extLst>
              <a:ext uri="{FF2B5EF4-FFF2-40B4-BE49-F238E27FC236}">
                <a16:creationId xmlns:a16="http://schemas.microsoft.com/office/drawing/2014/main" id="{1FEE0B2E-F4AF-CA0F-C6A8-68BA4190637E}"/>
              </a:ext>
            </a:extLst>
          </p:cNvPr>
          <p:cNvSpPr>
            <a:spLocks noGrp="1"/>
          </p:cNvSpPr>
          <p:nvPr>
            <p:ph type="ftr" idx="11"/>
          </p:nvPr>
        </p:nvSpPr>
        <p:spPr/>
        <p:txBody>
          <a:bodyPr/>
          <a:lstStyle/>
          <a:p>
            <a:r>
              <a:rPr lang="en-US"/>
              <a:t>NCTM/NCSM 2023 @NicoraPlaca</a:t>
            </a:r>
          </a:p>
        </p:txBody>
      </p:sp>
      <p:pic>
        <p:nvPicPr>
          <p:cNvPr id="3" name="Google Shape;135;p26">
            <a:extLst>
              <a:ext uri="{FF2B5EF4-FFF2-40B4-BE49-F238E27FC236}">
                <a16:creationId xmlns:a16="http://schemas.microsoft.com/office/drawing/2014/main" id="{C4A52818-FC97-D407-2CB3-FAD16329E02F}"/>
              </a:ext>
            </a:extLst>
          </p:cNvPr>
          <p:cNvPicPr preferRelativeResize="0"/>
          <p:nvPr/>
        </p:nvPicPr>
        <p:blipFill>
          <a:blip r:embed="rId5">
            <a:alphaModFix/>
          </a:blip>
          <a:stretch>
            <a:fillRect/>
          </a:stretch>
        </p:blipFill>
        <p:spPr>
          <a:xfrm>
            <a:off x="7342094" y="3451411"/>
            <a:ext cx="1377374" cy="169208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7"/>
          <p:cNvSpPr txBox="1">
            <a:spLocks noGrp="1"/>
          </p:cNvSpPr>
          <p:nvPr>
            <p:ph type="body" idx="1"/>
          </p:nvPr>
        </p:nvSpPr>
        <p:spPr>
          <a:xfrm>
            <a:off x="712289" y="489535"/>
            <a:ext cx="8520600" cy="3416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dk1"/>
              </a:buClr>
              <a:buSzPts val="1400"/>
              <a:buNone/>
            </a:pPr>
            <a:endParaRPr lang="en" sz="5000" dirty="0"/>
          </a:p>
          <a:p>
            <a:pPr marL="0" lvl="0" indent="0" algn="ctr" rtl="0">
              <a:lnSpc>
                <a:spcPct val="90000"/>
              </a:lnSpc>
              <a:spcBef>
                <a:spcPts val="0"/>
              </a:spcBef>
              <a:spcAft>
                <a:spcPts val="0"/>
              </a:spcAft>
              <a:buClr>
                <a:schemeClr val="dk1"/>
              </a:buClr>
              <a:buSzPts val="1400"/>
              <a:buNone/>
            </a:pPr>
            <a:r>
              <a:rPr lang="en" sz="5000" dirty="0"/>
              <a:t>Step 4: </a:t>
            </a:r>
            <a:r>
              <a:rPr lang="en-US" sz="5000" dirty="0"/>
              <a:t>Select Students</a:t>
            </a:r>
            <a:endParaRPr sz="5000" dirty="0"/>
          </a:p>
          <a:p>
            <a:pPr marL="0" lvl="0" indent="0" algn="ctr" rtl="0">
              <a:lnSpc>
                <a:spcPct val="90000"/>
              </a:lnSpc>
              <a:spcBef>
                <a:spcPts val="0"/>
              </a:spcBef>
              <a:spcAft>
                <a:spcPts val="0"/>
              </a:spcAft>
              <a:buClr>
                <a:schemeClr val="dk1"/>
              </a:buClr>
              <a:buSzPts val="1400"/>
              <a:buNone/>
            </a:pPr>
            <a:endParaRPr sz="5000" dirty="0">
              <a:solidFill>
                <a:schemeClr val="dk1"/>
              </a:solidFill>
            </a:endParaRPr>
          </a:p>
        </p:txBody>
      </p:sp>
      <p:pic>
        <p:nvPicPr>
          <p:cNvPr id="2" name="Picture 1">
            <a:extLst>
              <a:ext uri="{FF2B5EF4-FFF2-40B4-BE49-F238E27FC236}">
                <a16:creationId xmlns:a16="http://schemas.microsoft.com/office/drawing/2014/main" id="{0DE07B44-496C-3478-32A1-CD5508161B55}"/>
              </a:ext>
            </a:extLst>
          </p:cNvPr>
          <p:cNvPicPr>
            <a:picLocks noChangeAspect="1"/>
          </p:cNvPicPr>
          <p:nvPr/>
        </p:nvPicPr>
        <p:blipFill>
          <a:blip r:embed="rId3"/>
          <a:stretch>
            <a:fillRect/>
          </a:stretch>
        </p:blipFill>
        <p:spPr>
          <a:xfrm>
            <a:off x="2709450" y="2731770"/>
            <a:ext cx="3725099" cy="2114363"/>
          </a:xfrm>
          <a:prstGeom prst="rect">
            <a:avLst/>
          </a:prstGeom>
        </p:spPr>
      </p:pic>
    </p:spTree>
    <p:extLst>
      <p:ext uri="{BB962C8B-B14F-4D97-AF65-F5344CB8AC3E}">
        <p14:creationId xmlns:p14="http://schemas.microsoft.com/office/powerpoint/2010/main" val="3463539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 Conduct the Interview </a:t>
            </a:r>
          </a:p>
        </p:txBody>
      </p:sp>
      <p:sp>
        <p:nvSpPr>
          <p:cNvPr id="4" name="Footer Placeholder 3"/>
          <p:cNvSpPr>
            <a:spLocks noGrp="1"/>
          </p:cNvSpPr>
          <p:nvPr>
            <p:ph type="ftr" sz="quarter" idx="11"/>
          </p:nvPr>
        </p:nvSpPr>
        <p:spPr/>
        <p:txBody>
          <a:bodyPr/>
          <a:lstStyle/>
          <a:p>
            <a:r>
              <a:rPr lang="en-US"/>
              <a:t>@NicoraPlaca #NCTM2021</a:t>
            </a:r>
          </a:p>
        </p:txBody>
      </p:sp>
      <p:pic>
        <p:nvPicPr>
          <p:cNvPr id="7" name="Picture 6">
            <a:extLst>
              <a:ext uri="{FF2B5EF4-FFF2-40B4-BE49-F238E27FC236}">
                <a16:creationId xmlns:a16="http://schemas.microsoft.com/office/drawing/2014/main" id="{A2BA6925-1DAF-3118-CDC1-AFA01D8372E8}"/>
              </a:ext>
            </a:extLst>
          </p:cNvPr>
          <p:cNvPicPr>
            <a:picLocks noChangeAspect="1"/>
          </p:cNvPicPr>
          <p:nvPr/>
        </p:nvPicPr>
        <p:blipFill>
          <a:blip r:embed="rId3"/>
          <a:stretch>
            <a:fillRect/>
          </a:stretch>
        </p:blipFill>
        <p:spPr>
          <a:xfrm>
            <a:off x="1047750" y="984250"/>
            <a:ext cx="7048500" cy="3175000"/>
          </a:xfrm>
          <a:prstGeom prst="rect">
            <a:avLst/>
          </a:prstGeom>
        </p:spPr>
      </p:pic>
    </p:spTree>
    <p:extLst>
      <p:ext uri="{BB962C8B-B14F-4D97-AF65-F5344CB8AC3E}">
        <p14:creationId xmlns:p14="http://schemas.microsoft.com/office/powerpoint/2010/main" val="2455640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Step 6: Debrief/Analysis</a:t>
            </a:r>
          </a:p>
        </p:txBody>
      </p:sp>
      <p:sp>
        <p:nvSpPr>
          <p:cNvPr id="4" name="Footer Placeholder 3"/>
          <p:cNvSpPr>
            <a:spLocks noGrp="1"/>
          </p:cNvSpPr>
          <p:nvPr>
            <p:ph type="ftr" sz="quarter" idx="11"/>
          </p:nvPr>
        </p:nvSpPr>
        <p:spPr/>
        <p:txBody>
          <a:bodyPr/>
          <a:lstStyle/>
          <a:p>
            <a:r>
              <a:rPr lang="en-US"/>
              <a:t>@NicoraPlaca #NCTM2021</a:t>
            </a:r>
          </a:p>
        </p:txBody>
      </p:sp>
      <p:pic>
        <p:nvPicPr>
          <p:cNvPr id="6" name="Picture 5">
            <a:extLst>
              <a:ext uri="{FF2B5EF4-FFF2-40B4-BE49-F238E27FC236}">
                <a16:creationId xmlns:a16="http://schemas.microsoft.com/office/drawing/2014/main" id="{F21D4EE2-A564-ED8A-9E7C-70271496178B}"/>
              </a:ext>
            </a:extLst>
          </p:cNvPr>
          <p:cNvPicPr>
            <a:picLocks noChangeAspect="1"/>
          </p:cNvPicPr>
          <p:nvPr/>
        </p:nvPicPr>
        <p:blipFill>
          <a:blip r:embed="rId3"/>
          <a:stretch>
            <a:fillRect/>
          </a:stretch>
        </p:blipFill>
        <p:spPr>
          <a:xfrm>
            <a:off x="2209270" y="1438450"/>
            <a:ext cx="5025919" cy="3125041"/>
          </a:xfrm>
          <a:prstGeom prst="rect">
            <a:avLst/>
          </a:prstGeom>
        </p:spPr>
      </p:pic>
    </p:spTree>
    <p:extLst>
      <p:ext uri="{BB962C8B-B14F-4D97-AF65-F5344CB8AC3E}">
        <p14:creationId xmlns:p14="http://schemas.microsoft.com/office/powerpoint/2010/main" val="299906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Step 6: Analyzing the Interviews </a:t>
            </a:r>
            <a:endParaRPr/>
          </a:p>
        </p:txBody>
      </p:sp>
      <p:pic>
        <p:nvPicPr>
          <p:cNvPr id="320" name="Google Shape;320;p55"/>
          <p:cNvPicPr preferRelativeResize="0"/>
          <p:nvPr/>
        </p:nvPicPr>
        <p:blipFill>
          <a:blip r:embed="rId3">
            <a:alphaModFix/>
          </a:blip>
          <a:stretch>
            <a:fillRect/>
          </a:stretch>
        </p:blipFill>
        <p:spPr>
          <a:xfrm>
            <a:off x="984575" y="1096375"/>
            <a:ext cx="7287276" cy="3923900"/>
          </a:xfrm>
          <a:prstGeom prst="rect">
            <a:avLst/>
          </a:prstGeom>
          <a:noFill/>
          <a:ln>
            <a:noFill/>
          </a:ln>
        </p:spPr>
      </p:pic>
      <p:sp>
        <p:nvSpPr>
          <p:cNvPr id="2" name="Footer Placeholder 1">
            <a:extLst>
              <a:ext uri="{FF2B5EF4-FFF2-40B4-BE49-F238E27FC236}">
                <a16:creationId xmlns:a16="http://schemas.microsoft.com/office/drawing/2014/main" id="{21398757-91C5-6869-A37E-333533995F59}"/>
              </a:ext>
            </a:extLst>
          </p:cNvPr>
          <p:cNvSpPr>
            <a:spLocks noGrp="1"/>
          </p:cNvSpPr>
          <p:nvPr>
            <p:ph type="ftr" idx="11"/>
          </p:nvPr>
        </p:nvSpPr>
        <p:spPr/>
        <p:txBody>
          <a:bodyPr/>
          <a:lstStyle/>
          <a:p>
            <a:r>
              <a:rPr lang="en-US"/>
              <a:t>NCTM/NCSM 2023 @NicoraPlaca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56"/>
          <p:cNvPicPr preferRelativeResize="0"/>
          <p:nvPr/>
        </p:nvPicPr>
        <p:blipFill>
          <a:blip r:embed="rId3">
            <a:alphaModFix/>
          </a:blip>
          <a:stretch>
            <a:fillRect/>
          </a:stretch>
        </p:blipFill>
        <p:spPr>
          <a:xfrm>
            <a:off x="583900" y="1768024"/>
            <a:ext cx="7976202" cy="1327550"/>
          </a:xfrm>
          <a:prstGeom prst="rect">
            <a:avLst/>
          </a:prstGeom>
          <a:noFill/>
          <a:ln>
            <a:noFill/>
          </a:ln>
        </p:spPr>
      </p:pic>
      <p:sp>
        <p:nvSpPr>
          <p:cNvPr id="326" name="Google Shape;326;p5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t>Step 6: Generalizing our learning</a:t>
            </a:r>
            <a:endParaRPr dirty="0"/>
          </a:p>
        </p:txBody>
      </p:sp>
      <p:sp>
        <p:nvSpPr>
          <p:cNvPr id="2" name="Footer Placeholder 1">
            <a:extLst>
              <a:ext uri="{FF2B5EF4-FFF2-40B4-BE49-F238E27FC236}">
                <a16:creationId xmlns:a16="http://schemas.microsoft.com/office/drawing/2014/main" id="{F5675424-11AD-0786-5458-15592A6EC0B4}"/>
              </a:ext>
            </a:extLst>
          </p:cNvPr>
          <p:cNvSpPr>
            <a:spLocks noGrp="1"/>
          </p:cNvSpPr>
          <p:nvPr>
            <p:ph type="ftr" idx="11"/>
          </p:nvPr>
        </p:nvSpPr>
        <p:spPr/>
        <p:txBody>
          <a:bodyPr/>
          <a:lstStyle/>
          <a:p>
            <a:r>
              <a:rPr lang="en-US"/>
              <a:t>NCTM/NCSM 2023 @NicoraPlaca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2" name="Google Shape;332;p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400"/>
              <a:buNone/>
            </a:pPr>
            <a:r>
              <a:rPr lang="en" sz="6000">
                <a:solidFill>
                  <a:schemeClr val="dk1"/>
                </a:solidFill>
              </a:rPr>
              <a:t>Let’s Watch </a:t>
            </a:r>
            <a:endParaRPr sz="6000">
              <a:solidFill>
                <a:schemeClr val="dk1"/>
              </a:solidFill>
            </a:endParaRPr>
          </a:p>
          <a:p>
            <a:pPr marL="0" lvl="0" indent="0" algn="ctr" rtl="0">
              <a:lnSpc>
                <a:spcPct val="100000"/>
              </a:lnSpc>
              <a:spcBef>
                <a:spcPts val="0"/>
              </a:spcBef>
              <a:spcAft>
                <a:spcPts val="0"/>
              </a:spcAft>
              <a:buClr>
                <a:schemeClr val="dk1"/>
              </a:buClr>
              <a:buSzPts val="1400"/>
              <a:buNone/>
            </a:pPr>
            <a:r>
              <a:rPr lang="en" sz="6000">
                <a:solidFill>
                  <a:schemeClr val="dk1"/>
                </a:solidFill>
              </a:rPr>
              <a:t>A Teacher Team in Action </a:t>
            </a:r>
            <a:endParaRPr sz="6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0"/>
          <p:cNvSpPr txBox="1">
            <a:spLocks noGrp="1"/>
          </p:cNvSpPr>
          <p:nvPr>
            <p:ph type="title"/>
          </p:nvPr>
        </p:nvSpPr>
        <p:spPr>
          <a:xfrm>
            <a:off x="311700" y="333769"/>
            <a:ext cx="8520600" cy="429600"/>
          </a:xfrm>
          <a:prstGeom prst="rect">
            <a:avLst/>
          </a:prstGeom>
          <a:noFill/>
          <a:ln>
            <a:noFill/>
          </a:ln>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94276"/>
              <a:buFont typeface="Calibri"/>
              <a:buNone/>
            </a:pPr>
            <a:r>
              <a:rPr lang="en" dirty="0"/>
              <a:t>6</a:t>
            </a:r>
            <a:r>
              <a:rPr lang="en" baseline="30000" dirty="0"/>
              <a:t>th</a:t>
            </a:r>
            <a:r>
              <a:rPr lang="en" dirty="0"/>
              <a:t> Grade Task </a:t>
            </a:r>
            <a:endParaRPr dirty="0"/>
          </a:p>
        </p:txBody>
      </p:sp>
      <p:sp>
        <p:nvSpPr>
          <p:cNvPr id="290" name="Google Shape;290;p50"/>
          <p:cNvSpPr txBox="1">
            <a:spLocks noGrp="1"/>
          </p:cNvSpPr>
          <p:nvPr>
            <p:ph type="body" idx="1"/>
          </p:nvPr>
        </p:nvSpPr>
        <p:spPr>
          <a:xfrm>
            <a:off x="311700" y="1137884"/>
            <a:ext cx="8520600" cy="3458400"/>
          </a:xfrm>
          <a:prstGeom prst="rect">
            <a:avLst/>
          </a:prstGeom>
          <a:noFill/>
          <a:ln>
            <a:noFill/>
          </a:ln>
        </p:spPr>
        <p:txBody>
          <a:bodyPr spcFirstLastPara="1" wrap="square" lIns="91425" tIns="91425" rIns="91425" bIns="91425" anchor="t" anchorCtr="0">
            <a:normAutofit/>
          </a:bodyPr>
          <a:lstStyle/>
          <a:p>
            <a:pPr marL="139700" indent="0" algn="ctr">
              <a:buNone/>
            </a:pPr>
            <a:endParaRPr lang="en-US" sz="4000" dirty="0"/>
          </a:p>
          <a:p>
            <a:pPr marL="139700" indent="0" algn="ctr">
              <a:buNone/>
            </a:pPr>
            <a:r>
              <a:rPr lang="en-US" sz="4000" dirty="0"/>
              <a:t>-3 + 5</a:t>
            </a:r>
          </a:p>
          <a:p>
            <a:pPr marL="139700" indent="0" algn="ctr">
              <a:buNone/>
            </a:pPr>
            <a:endParaRPr lang="en-US" sz="4000" dirty="0"/>
          </a:p>
          <a:p>
            <a:pPr marL="139700" indent="0" algn="ctr">
              <a:buNone/>
            </a:pPr>
            <a:r>
              <a:rPr lang="en-US" sz="4000" dirty="0"/>
              <a:t>-10 + -2</a:t>
            </a:r>
          </a:p>
          <a:p>
            <a:pPr marL="457188" lvl="0" indent="-228591" algn="l" rtl="0">
              <a:spcBef>
                <a:spcPts val="0"/>
              </a:spcBef>
              <a:spcAft>
                <a:spcPts val="0"/>
              </a:spcAft>
              <a:buClr>
                <a:schemeClr val="dk1"/>
              </a:buClr>
              <a:buSzPts val="1800"/>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0F21-A502-CC3D-3597-B2E77738F795}"/>
              </a:ext>
            </a:extLst>
          </p:cNvPr>
          <p:cNvSpPr>
            <a:spLocks noGrp="1"/>
          </p:cNvSpPr>
          <p:nvPr>
            <p:ph type="title"/>
          </p:nvPr>
        </p:nvSpPr>
        <p:spPr/>
        <p:txBody>
          <a:bodyPr/>
          <a:lstStyle/>
          <a:p>
            <a:r>
              <a:rPr lang="en-US" dirty="0"/>
              <a:t>Video </a:t>
            </a:r>
          </a:p>
        </p:txBody>
      </p:sp>
      <p:sp>
        <p:nvSpPr>
          <p:cNvPr id="4" name="Footer Placeholder 3">
            <a:extLst>
              <a:ext uri="{FF2B5EF4-FFF2-40B4-BE49-F238E27FC236}">
                <a16:creationId xmlns:a16="http://schemas.microsoft.com/office/drawing/2014/main" id="{FF12A36A-B949-FA1E-1E2A-58B7D90FA82C}"/>
              </a:ext>
            </a:extLst>
          </p:cNvPr>
          <p:cNvSpPr>
            <a:spLocks noGrp="1"/>
          </p:cNvSpPr>
          <p:nvPr>
            <p:ph type="ftr" idx="11"/>
          </p:nvPr>
        </p:nvSpPr>
        <p:spPr/>
        <p:txBody>
          <a:bodyPr/>
          <a:lstStyle/>
          <a:p>
            <a:r>
              <a:rPr lang="en-US"/>
              <a:t>NCTM/NCSM 2023 @NicoraPlaca</a:t>
            </a:r>
          </a:p>
        </p:txBody>
      </p:sp>
      <p:pic>
        <p:nvPicPr>
          <p:cNvPr id="5" name="Picture 4">
            <a:extLst>
              <a:ext uri="{FF2B5EF4-FFF2-40B4-BE49-F238E27FC236}">
                <a16:creationId xmlns:a16="http://schemas.microsoft.com/office/drawing/2014/main" id="{E6FA7988-A94C-1A7C-6913-02402AE27A8C}"/>
              </a:ext>
            </a:extLst>
          </p:cNvPr>
          <p:cNvPicPr>
            <a:picLocks noChangeAspect="1"/>
          </p:cNvPicPr>
          <p:nvPr/>
        </p:nvPicPr>
        <p:blipFill>
          <a:blip r:embed="rId2"/>
          <a:stretch>
            <a:fillRect/>
          </a:stretch>
        </p:blipFill>
        <p:spPr>
          <a:xfrm>
            <a:off x="1964950" y="724734"/>
            <a:ext cx="5784590" cy="3693160"/>
          </a:xfrm>
          <a:prstGeom prst="rect">
            <a:avLst/>
          </a:prstGeom>
        </p:spPr>
      </p:pic>
    </p:spTree>
    <p:extLst>
      <p:ext uri="{BB962C8B-B14F-4D97-AF65-F5344CB8AC3E}">
        <p14:creationId xmlns:p14="http://schemas.microsoft.com/office/powerpoint/2010/main" val="3824056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a:t>
            </a:r>
          </a:p>
        </p:txBody>
      </p:sp>
      <p:sp>
        <p:nvSpPr>
          <p:cNvPr id="3" name="Content Placeholder 2"/>
          <p:cNvSpPr>
            <a:spLocks noGrp="1"/>
          </p:cNvSpPr>
          <p:nvPr>
            <p:ph idx="1"/>
          </p:nvPr>
        </p:nvSpPr>
        <p:spPr/>
        <p:txBody>
          <a:bodyPr/>
          <a:lstStyle/>
          <a:p>
            <a:r>
              <a:rPr lang="en-US" dirty="0"/>
              <a:t>What did you notice about the students’ thinking? </a:t>
            </a:r>
          </a:p>
          <a:p>
            <a:r>
              <a:rPr lang="en-US" dirty="0"/>
              <a:t>What did you notice about the team’s questioning? </a:t>
            </a:r>
          </a:p>
        </p:txBody>
      </p:sp>
      <p:sp>
        <p:nvSpPr>
          <p:cNvPr id="5" name="Footer Placeholder 4"/>
          <p:cNvSpPr>
            <a:spLocks noGrp="1"/>
          </p:cNvSpPr>
          <p:nvPr>
            <p:ph type="ftr" sz="quarter" idx="11"/>
          </p:nvPr>
        </p:nvSpPr>
        <p:spPr/>
        <p:txBody>
          <a:bodyPr/>
          <a:lstStyle/>
          <a:p>
            <a:r>
              <a:rPr lang="en-US"/>
              <a:t>@NicoraPlaca #NCTM2021</a:t>
            </a:r>
          </a:p>
        </p:txBody>
      </p:sp>
      <p:pic>
        <p:nvPicPr>
          <p:cNvPr id="4" name="Picture 3">
            <a:extLst>
              <a:ext uri="{FF2B5EF4-FFF2-40B4-BE49-F238E27FC236}">
                <a16:creationId xmlns:a16="http://schemas.microsoft.com/office/drawing/2014/main" id="{810845E0-3405-62D4-D7E1-485010451829}"/>
              </a:ext>
            </a:extLst>
          </p:cNvPr>
          <p:cNvPicPr>
            <a:picLocks noChangeAspect="1"/>
          </p:cNvPicPr>
          <p:nvPr/>
        </p:nvPicPr>
        <p:blipFill>
          <a:blip r:embed="rId3"/>
          <a:stretch>
            <a:fillRect/>
          </a:stretch>
        </p:blipFill>
        <p:spPr>
          <a:xfrm>
            <a:off x="2331631" y="2273317"/>
            <a:ext cx="3670300" cy="1295400"/>
          </a:xfrm>
          <a:prstGeom prst="rect">
            <a:avLst/>
          </a:prstGeom>
        </p:spPr>
      </p:pic>
      <p:pic>
        <p:nvPicPr>
          <p:cNvPr id="7" name="Picture 6">
            <a:extLst>
              <a:ext uri="{FF2B5EF4-FFF2-40B4-BE49-F238E27FC236}">
                <a16:creationId xmlns:a16="http://schemas.microsoft.com/office/drawing/2014/main" id="{3AB6A140-4EBE-46EE-8C31-A4790486C3DA}"/>
              </a:ext>
            </a:extLst>
          </p:cNvPr>
          <p:cNvPicPr>
            <a:picLocks noChangeAspect="1"/>
          </p:cNvPicPr>
          <p:nvPr/>
        </p:nvPicPr>
        <p:blipFill>
          <a:blip r:embed="rId4"/>
          <a:stretch>
            <a:fillRect/>
          </a:stretch>
        </p:blipFill>
        <p:spPr>
          <a:xfrm>
            <a:off x="2395908" y="3516199"/>
            <a:ext cx="3541745" cy="1251064"/>
          </a:xfrm>
          <a:prstGeom prst="rect">
            <a:avLst/>
          </a:prstGeom>
        </p:spPr>
      </p:pic>
    </p:spTree>
    <p:extLst>
      <p:ext uri="{BB962C8B-B14F-4D97-AF65-F5344CB8AC3E}">
        <p14:creationId xmlns:p14="http://schemas.microsoft.com/office/powerpoint/2010/main" val="2086756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0"/>
          <p:cNvSpPr txBox="1">
            <a:spLocks noGrp="1"/>
          </p:cNvSpPr>
          <p:nvPr>
            <p:ph type="body" idx="1"/>
          </p:nvPr>
        </p:nvSpPr>
        <p:spPr>
          <a:xfrm>
            <a:off x="95693" y="1369219"/>
            <a:ext cx="8949695" cy="3263504"/>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100"/>
              <a:buNone/>
            </a:pPr>
            <a:endParaRPr dirty="0"/>
          </a:p>
          <a:p>
            <a:pPr marL="0" lvl="0" indent="0" algn="ctr" rtl="0">
              <a:lnSpc>
                <a:spcPct val="90000"/>
              </a:lnSpc>
              <a:spcBef>
                <a:spcPts val="800"/>
              </a:spcBef>
              <a:spcAft>
                <a:spcPts val="0"/>
              </a:spcAft>
              <a:buClr>
                <a:schemeClr val="dk1"/>
              </a:buClr>
              <a:buSzPts val="3800"/>
              <a:buNone/>
            </a:pPr>
            <a:r>
              <a:rPr lang="en" sz="3800" dirty="0"/>
              <a:t>What opportunities </a:t>
            </a:r>
          </a:p>
          <a:p>
            <a:pPr marL="0" lvl="0" indent="0" algn="ctr" rtl="0">
              <a:lnSpc>
                <a:spcPct val="90000"/>
              </a:lnSpc>
              <a:spcBef>
                <a:spcPts val="800"/>
              </a:spcBef>
              <a:spcAft>
                <a:spcPts val="0"/>
              </a:spcAft>
              <a:buClr>
                <a:schemeClr val="dk1"/>
              </a:buClr>
              <a:buSzPts val="3800"/>
              <a:buNone/>
            </a:pPr>
            <a:r>
              <a:rPr lang="en" sz="3800" dirty="0"/>
              <a:t>do students need to learn math?</a:t>
            </a:r>
            <a:endParaRPr dirty="0"/>
          </a:p>
        </p:txBody>
      </p:sp>
      <p:sp>
        <p:nvSpPr>
          <p:cNvPr id="2" name="Footer Placeholder 1">
            <a:extLst>
              <a:ext uri="{FF2B5EF4-FFF2-40B4-BE49-F238E27FC236}">
                <a16:creationId xmlns:a16="http://schemas.microsoft.com/office/drawing/2014/main" id="{60F75F14-1BB3-A320-6350-3B9E8DD862A2}"/>
              </a:ext>
            </a:extLst>
          </p:cNvPr>
          <p:cNvSpPr>
            <a:spLocks noGrp="1"/>
          </p:cNvSpPr>
          <p:nvPr>
            <p:ph type="ftr" idx="11"/>
          </p:nvPr>
        </p:nvSpPr>
        <p:spPr/>
        <p:txBody>
          <a:bodyPr/>
          <a:lstStyle/>
          <a:p>
            <a:r>
              <a:rPr lang="en-US"/>
              <a:t>NCTM/NCSM 2023 @NicoraPlaca</a:t>
            </a:r>
          </a:p>
        </p:txBody>
      </p:sp>
    </p:spTree>
    <p:extLst>
      <p:ext uri="{BB962C8B-B14F-4D97-AF65-F5344CB8AC3E}">
        <p14:creationId xmlns:p14="http://schemas.microsoft.com/office/powerpoint/2010/main" val="1441386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Turn and Talk </a:t>
            </a:r>
            <a:endParaRPr/>
          </a:p>
        </p:txBody>
      </p:sp>
      <p:sp>
        <p:nvSpPr>
          <p:cNvPr id="345" name="Google Shape;345;p59"/>
          <p:cNvSpPr txBox="1">
            <a:spLocks noGrp="1"/>
          </p:cNvSpPr>
          <p:nvPr>
            <p:ph type="body" idx="1"/>
          </p:nvPr>
        </p:nvSpPr>
        <p:spPr>
          <a:xfrm>
            <a:off x="759278" y="1268016"/>
            <a:ext cx="7270922" cy="3418284"/>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
              <a:t>How would you frame the conversation with the teacher team that was watching this video?</a:t>
            </a:r>
            <a:endParaRPr/>
          </a:p>
          <a:p>
            <a:pPr marL="520700" lvl="1" indent="-177800" algn="l" rtl="0">
              <a:lnSpc>
                <a:spcPct val="90000"/>
              </a:lnSpc>
              <a:spcBef>
                <a:spcPts val="400"/>
              </a:spcBef>
              <a:spcAft>
                <a:spcPts val="0"/>
              </a:spcAft>
              <a:buClr>
                <a:schemeClr val="dk1"/>
              </a:buClr>
              <a:buSzPts val="1800"/>
              <a:buChar char="•"/>
            </a:pPr>
            <a:r>
              <a:rPr lang="en"/>
              <a:t>What might be your goal?  </a:t>
            </a:r>
            <a:endParaRPr/>
          </a:p>
          <a:p>
            <a:pPr marL="520700" lvl="1" indent="-177800" algn="l" rtl="0">
              <a:lnSpc>
                <a:spcPct val="90000"/>
              </a:lnSpc>
              <a:spcBef>
                <a:spcPts val="400"/>
              </a:spcBef>
              <a:spcAft>
                <a:spcPts val="0"/>
              </a:spcAft>
              <a:buClr>
                <a:schemeClr val="dk1"/>
              </a:buClr>
              <a:buSzPts val="1800"/>
              <a:buChar char="•"/>
            </a:pPr>
            <a:r>
              <a:rPr lang="en"/>
              <a:t>What questions might you ask? </a:t>
            </a:r>
            <a:endParaRPr/>
          </a:p>
          <a:p>
            <a:pPr marL="0" lvl="0" indent="0" algn="l" rtl="0">
              <a:lnSpc>
                <a:spcPct val="90000"/>
              </a:lnSpc>
              <a:spcBef>
                <a:spcPts val="800"/>
              </a:spcBef>
              <a:spcAft>
                <a:spcPts val="0"/>
              </a:spcAft>
              <a:buClr>
                <a:schemeClr val="dk1"/>
              </a:buClr>
              <a:buSzPts val="2100"/>
              <a:buNone/>
            </a:pPr>
            <a:r>
              <a:rPr lang="en"/>
              <a:t> </a:t>
            </a:r>
            <a:endParaRPr/>
          </a:p>
        </p:txBody>
      </p:sp>
      <p:sp>
        <p:nvSpPr>
          <p:cNvPr id="346" name="Google Shape;346;p5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US"/>
              <a:t>NCTM/NCSM 2023 @NicoraPlaca</a:t>
            </a:r>
            <a:endParaRPr/>
          </a:p>
        </p:txBody>
      </p:sp>
      <p:pic>
        <p:nvPicPr>
          <p:cNvPr id="347" name="Google Shape;347;p59"/>
          <p:cNvPicPr preferRelativeResize="0"/>
          <p:nvPr/>
        </p:nvPicPr>
        <p:blipFill rotWithShape="1">
          <a:blip r:embed="rId3">
            <a:alphaModFix/>
          </a:blip>
          <a:srcRect/>
          <a:stretch/>
        </p:blipFill>
        <p:spPr>
          <a:xfrm>
            <a:off x="2824388" y="3121775"/>
            <a:ext cx="3082625" cy="2021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60"/>
          <p:cNvSpPr txBox="1">
            <a:spLocks noGrp="1"/>
          </p:cNvSpPr>
          <p:nvPr>
            <p:ph type="title"/>
          </p:nvPr>
        </p:nvSpPr>
        <p:spPr>
          <a:xfrm>
            <a:off x="628649" y="334033"/>
            <a:ext cx="8088821" cy="1035185"/>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t>What’s the impact?  </a:t>
            </a:r>
            <a:endParaRPr dirty="0"/>
          </a:p>
        </p:txBody>
      </p:sp>
      <p:sp>
        <p:nvSpPr>
          <p:cNvPr id="354" name="Google Shape;354;p6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800"/>
              </a:spcBef>
              <a:spcAft>
                <a:spcPts val="0"/>
              </a:spcAft>
              <a:buClr>
                <a:schemeClr val="dk1"/>
              </a:buClr>
              <a:buSzPts val="2600"/>
              <a:buChar char="•"/>
            </a:pPr>
            <a:r>
              <a:rPr lang="en-US" sz="2600" dirty="0"/>
              <a:t>Pedagogical Content Knowledge</a:t>
            </a:r>
            <a:endParaRPr lang="en-US" sz="1800" dirty="0"/>
          </a:p>
          <a:p>
            <a:pPr marL="177800" lvl="0" indent="-177800" algn="l" rtl="0">
              <a:lnSpc>
                <a:spcPct val="90000"/>
              </a:lnSpc>
              <a:spcBef>
                <a:spcPts val="800"/>
              </a:spcBef>
              <a:spcAft>
                <a:spcPts val="0"/>
              </a:spcAft>
              <a:buClr>
                <a:schemeClr val="dk1"/>
              </a:buClr>
              <a:buSzPts val="2600"/>
              <a:buChar char="•"/>
            </a:pPr>
            <a:r>
              <a:rPr lang="en" sz="2600" dirty="0"/>
              <a:t>Listening to and making sense of student thinking </a:t>
            </a:r>
            <a:endParaRPr dirty="0"/>
          </a:p>
          <a:p>
            <a:pPr marL="177800" lvl="0" indent="-177800" algn="l" rtl="0">
              <a:lnSpc>
                <a:spcPct val="90000"/>
              </a:lnSpc>
              <a:spcBef>
                <a:spcPts val="800"/>
              </a:spcBef>
              <a:spcAft>
                <a:spcPts val="0"/>
              </a:spcAft>
              <a:buClr>
                <a:schemeClr val="dk1"/>
              </a:buClr>
              <a:buSzPts val="2600"/>
              <a:buChar char="•"/>
            </a:pPr>
            <a:r>
              <a:rPr lang="en" sz="2600" dirty="0"/>
              <a:t>Curiosity about student thinking: </a:t>
            </a:r>
            <a:r>
              <a:rPr lang="en" sz="2400" dirty="0"/>
              <a:t>“Let’s ask a kid”</a:t>
            </a:r>
            <a:endParaRPr sz="2300" dirty="0"/>
          </a:p>
          <a:p>
            <a:pPr marL="177800" lvl="0" indent="-177800" algn="l" rtl="0">
              <a:lnSpc>
                <a:spcPct val="90000"/>
              </a:lnSpc>
              <a:spcBef>
                <a:spcPts val="800"/>
              </a:spcBef>
              <a:spcAft>
                <a:spcPts val="0"/>
              </a:spcAft>
              <a:buClr>
                <a:schemeClr val="dk1"/>
              </a:buClr>
              <a:buSzPts val="2600"/>
              <a:buChar char="•"/>
            </a:pPr>
            <a:r>
              <a:rPr lang="en" sz="2600" dirty="0"/>
              <a:t>Developing an Asset-Based View of Students</a:t>
            </a:r>
          </a:p>
          <a:p>
            <a:pPr marL="0" lvl="0" indent="0" algn="l" rtl="0">
              <a:lnSpc>
                <a:spcPct val="90000"/>
              </a:lnSpc>
              <a:spcBef>
                <a:spcPts val="800"/>
              </a:spcBef>
              <a:spcAft>
                <a:spcPts val="0"/>
              </a:spcAft>
              <a:buClr>
                <a:schemeClr val="dk1"/>
              </a:buClr>
              <a:buSzPts val="2100"/>
              <a:buNone/>
            </a:pPr>
            <a:endParaRPr dirty="0"/>
          </a:p>
          <a:p>
            <a:pPr marL="177800" lvl="0" indent="-38100" algn="l" rtl="0">
              <a:lnSpc>
                <a:spcPct val="90000"/>
              </a:lnSpc>
              <a:spcBef>
                <a:spcPts val="800"/>
              </a:spcBef>
              <a:spcAft>
                <a:spcPts val="0"/>
              </a:spcAft>
              <a:buClr>
                <a:schemeClr val="dk1"/>
              </a:buClr>
              <a:buSzPts val="2100"/>
              <a:buNone/>
            </a:pPr>
            <a:endParaRPr dirty="0"/>
          </a:p>
          <a:p>
            <a:pPr marL="177800" lvl="0" indent="-38100" algn="l" rtl="0">
              <a:lnSpc>
                <a:spcPct val="90000"/>
              </a:lnSpc>
              <a:spcBef>
                <a:spcPts val="800"/>
              </a:spcBef>
              <a:spcAft>
                <a:spcPts val="0"/>
              </a:spcAft>
              <a:buClr>
                <a:schemeClr val="dk1"/>
              </a:buClr>
              <a:buSzPts val="2100"/>
              <a:buNone/>
            </a:pPr>
            <a:endParaRPr dirty="0"/>
          </a:p>
        </p:txBody>
      </p:sp>
      <p:sp>
        <p:nvSpPr>
          <p:cNvPr id="2" name="Footer Placeholder 1">
            <a:extLst>
              <a:ext uri="{FF2B5EF4-FFF2-40B4-BE49-F238E27FC236}">
                <a16:creationId xmlns:a16="http://schemas.microsoft.com/office/drawing/2014/main" id="{3AEBD57C-C674-5F0F-0524-344516886C8D}"/>
              </a:ext>
            </a:extLst>
          </p:cNvPr>
          <p:cNvSpPr>
            <a:spLocks noGrp="1"/>
          </p:cNvSpPr>
          <p:nvPr>
            <p:ph type="ftr" idx="11"/>
          </p:nvPr>
        </p:nvSpPr>
        <p:spPr/>
        <p:txBody>
          <a:bodyPr/>
          <a:lstStyle/>
          <a:p>
            <a:r>
              <a:rPr lang="en-US"/>
              <a:t>NCTM/NCSM 2023 @NicoraPlaca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Let’s go back to this example</a:t>
            </a:r>
            <a:r>
              <a:rPr lang="mr-IN"/>
              <a:t>…</a:t>
            </a:r>
            <a:r>
              <a:rPr lang="en-US"/>
              <a:t>.</a:t>
            </a:r>
          </a:p>
        </p:txBody>
      </p:sp>
      <p:sp>
        <p:nvSpPr>
          <p:cNvPr id="3" name="Content Placeholder 2"/>
          <p:cNvSpPr>
            <a:spLocks noGrp="1"/>
          </p:cNvSpPr>
          <p:nvPr>
            <p:ph idx="1"/>
          </p:nvPr>
        </p:nvSpPr>
        <p:spPr/>
        <p:txBody>
          <a:bodyPr/>
          <a:lstStyle/>
          <a:p>
            <a:pPr marL="0" indent="0">
              <a:buNone/>
            </a:pPr>
            <a:endParaRPr lang="en-US"/>
          </a:p>
          <a:p>
            <a:pPr marL="0" indent="0">
              <a:spcBef>
                <a:spcPts val="0"/>
              </a:spcBef>
              <a:buNone/>
            </a:pPr>
            <a:endParaRPr lang="en-US"/>
          </a:p>
          <a:p>
            <a:pPr marL="0" indent="0">
              <a:spcBef>
                <a:spcPts val="0"/>
              </a:spcBef>
              <a:buNone/>
            </a:pPr>
            <a:endParaRPr lang="en-US"/>
          </a:p>
        </p:txBody>
      </p:sp>
      <p:sp>
        <p:nvSpPr>
          <p:cNvPr id="4" name="Footer Placeholder 3"/>
          <p:cNvSpPr>
            <a:spLocks noGrp="1"/>
          </p:cNvSpPr>
          <p:nvPr>
            <p:ph type="ftr" sz="quarter" idx="11"/>
          </p:nvPr>
        </p:nvSpPr>
        <p:spPr/>
        <p:txBody>
          <a:bodyPr/>
          <a:lstStyle/>
          <a:p>
            <a:r>
              <a:rPr lang="en-US"/>
              <a:t>@NicoraPlaca #NCTM2021</a:t>
            </a:r>
          </a:p>
        </p:txBody>
      </p:sp>
      <p:pic>
        <p:nvPicPr>
          <p:cNvPr id="5" name="Picture 4" descr="IMG_484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41456" y="1770255"/>
            <a:ext cx="2950710" cy="2213033"/>
          </a:xfrm>
          <a:prstGeom prst="rect">
            <a:avLst/>
          </a:prstGeom>
        </p:spPr>
      </p:pic>
    </p:spTree>
    <p:extLst>
      <p:ext uri="{BB962C8B-B14F-4D97-AF65-F5344CB8AC3E}">
        <p14:creationId xmlns:p14="http://schemas.microsoft.com/office/powerpoint/2010/main" val="1569958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Final Thoughts</a:t>
            </a:r>
            <a:endParaRPr/>
          </a:p>
        </p:txBody>
      </p:sp>
      <p:sp>
        <p:nvSpPr>
          <p:cNvPr id="376" name="Google Shape;376;p6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700"/>
              <a:buChar char="•"/>
            </a:pPr>
            <a:r>
              <a:rPr lang="en" sz="2700" dirty="0"/>
              <a:t>Collaborative coaching tools create opportunities for  us to learn together and take risks </a:t>
            </a:r>
            <a:endParaRPr dirty="0"/>
          </a:p>
          <a:p>
            <a:pPr marL="177800" lvl="0" indent="-171450" algn="l" rtl="0">
              <a:lnSpc>
                <a:spcPct val="90000"/>
              </a:lnSpc>
              <a:spcBef>
                <a:spcPts val="800"/>
              </a:spcBef>
              <a:spcAft>
                <a:spcPts val="0"/>
              </a:spcAft>
              <a:buClr>
                <a:schemeClr val="dk1"/>
              </a:buClr>
              <a:buSzPts val="2700"/>
              <a:buChar char="•"/>
            </a:pPr>
            <a:r>
              <a:rPr lang="en" sz="2700" dirty="0"/>
              <a:t>Tools like Student Interviews focus on foregrounding student learning and student thinking</a:t>
            </a:r>
          </a:p>
          <a:p>
            <a:pPr marL="6350" lvl="0" indent="0" algn="l" rtl="0">
              <a:lnSpc>
                <a:spcPct val="90000"/>
              </a:lnSpc>
              <a:spcBef>
                <a:spcPts val="800"/>
              </a:spcBef>
              <a:spcAft>
                <a:spcPts val="0"/>
              </a:spcAft>
              <a:buClr>
                <a:schemeClr val="dk1"/>
              </a:buClr>
              <a:buSzPts val="2700"/>
              <a:buNone/>
            </a:pPr>
            <a:endParaRPr dirty="0"/>
          </a:p>
          <a:p>
            <a:pPr marL="177800" lvl="0" indent="-38100" algn="l" rtl="0">
              <a:lnSpc>
                <a:spcPct val="90000"/>
              </a:lnSpc>
              <a:spcBef>
                <a:spcPts val="800"/>
              </a:spcBef>
              <a:spcAft>
                <a:spcPts val="0"/>
              </a:spcAft>
              <a:buClr>
                <a:schemeClr val="dk1"/>
              </a:buClr>
              <a:buSzPts val="2100"/>
              <a:buNone/>
            </a:pPr>
            <a:endParaRPr dirty="0"/>
          </a:p>
        </p:txBody>
      </p:sp>
      <p:sp>
        <p:nvSpPr>
          <p:cNvPr id="2" name="Footer Placeholder 1">
            <a:extLst>
              <a:ext uri="{FF2B5EF4-FFF2-40B4-BE49-F238E27FC236}">
                <a16:creationId xmlns:a16="http://schemas.microsoft.com/office/drawing/2014/main" id="{8B9C1EF0-20DD-FC38-B8FB-D30C21849908}"/>
              </a:ext>
            </a:extLst>
          </p:cNvPr>
          <p:cNvSpPr>
            <a:spLocks noGrp="1"/>
          </p:cNvSpPr>
          <p:nvPr>
            <p:ph type="ftr" idx="11"/>
          </p:nvPr>
        </p:nvSpPr>
        <p:spPr/>
        <p:txBody>
          <a:bodyPr/>
          <a:lstStyle/>
          <a:p>
            <a:r>
              <a:rPr lang="en-US"/>
              <a:t>NCTM/NCSM 2023 @NicoraPlaca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223284" y="205978"/>
            <a:ext cx="8920716"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t>How will you create opportunities for teachers to..</a:t>
            </a:r>
            <a:endParaRPr dirty="0"/>
          </a:p>
        </p:txBody>
      </p:sp>
      <p:sp>
        <p:nvSpPr>
          <p:cNvPr id="167" name="Google Shape;167;p31"/>
          <p:cNvSpPr txBox="1">
            <a:spLocks noGrp="1"/>
          </p:cNvSpPr>
          <p:nvPr>
            <p:ph type="body" idx="1"/>
          </p:nvPr>
        </p:nvSpPr>
        <p:spPr>
          <a:xfrm>
            <a:off x="372035" y="1504564"/>
            <a:ext cx="8399930" cy="2787058"/>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dk1"/>
              </a:buClr>
              <a:buSzPts val="2600"/>
              <a:buNone/>
            </a:pPr>
            <a:r>
              <a:rPr lang="en" sz="2600" dirty="0"/>
              <a:t>Construct knowledge on their own</a:t>
            </a:r>
            <a:endParaRPr dirty="0"/>
          </a:p>
          <a:p>
            <a:pPr marL="0" lvl="0" indent="0" algn="ctr" rtl="0">
              <a:spcBef>
                <a:spcPts val="800"/>
              </a:spcBef>
              <a:spcAft>
                <a:spcPts val="0"/>
              </a:spcAft>
              <a:buClr>
                <a:schemeClr val="dk1"/>
              </a:buClr>
              <a:buSzPts val="2600"/>
              <a:buNone/>
            </a:pPr>
            <a:r>
              <a:rPr lang="en" sz="2600" dirty="0"/>
              <a:t>Explore new  ideas </a:t>
            </a:r>
            <a:endParaRPr sz="2600" dirty="0"/>
          </a:p>
          <a:p>
            <a:pPr marL="0" lvl="0" indent="0" algn="ctr" rtl="0">
              <a:spcBef>
                <a:spcPts val="800"/>
              </a:spcBef>
              <a:spcAft>
                <a:spcPts val="0"/>
              </a:spcAft>
              <a:buClr>
                <a:schemeClr val="dk1"/>
              </a:buClr>
              <a:buSzPts val="2600"/>
              <a:buNone/>
            </a:pPr>
            <a:r>
              <a:rPr lang="en" sz="2600" dirty="0"/>
              <a:t>Practice new skills</a:t>
            </a:r>
            <a:endParaRPr dirty="0"/>
          </a:p>
          <a:p>
            <a:pPr marL="0" lvl="0" indent="0" algn="ctr" rtl="0">
              <a:spcBef>
                <a:spcPts val="800"/>
              </a:spcBef>
              <a:spcAft>
                <a:spcPts val="0"/>
              </a:spcAft>
              <a:buClr>
                <a:schemeClr val="dk1"/>
              </a:buClr>
              <a:buSzPts val="2600"/>
              <a:buNone/>
            </a:pPr>
            <a:r>
              <a:rPr lang="en" sz="2600" dirty="0"/>
              <a:t>Take risks and make mistakes</a:t>
            </a:r>
          </a:p>
          <a:p>
            <a:pPr marL="0" lvl="0" indent="0" algn="ctr" rtl="0">
              <a:spcBef>
                <a:spcPts val="800"/>
              </a:spcBef>
              <a:spcAft>
                <a:spcPts val="0"/>
              </a:spcAft>
              <a:buClr>
                <a:schemeClr val="dk1"/>
              </a:buClr>
              <a:buSzPts val="2600"/>
              <a:buNone/>
            </a:pPr>
            <a:r>
              <a:rPr lang="en" sz="2600" dirty="0"/>
              <a:t>Examine and discuss each others’ work and strategies</a:t>
            </a:r>
            <a:endParaRPr sz="2600" dirty="0"/>
          </a:p>
          <a:p>
            <a:pPr marL="0" lvl="0" indent="0" algn="ctr" rtl="0">
              <a:spcBef>
                <a:spcPts val="800"/>
              </a:spcBef>
              <a:spcAft>
                <a:spcPts val="0"/>
              </a:spcAft>
              <a:buClr>
                <a:schemeClr val="dk1"/>
              </a:buClr>
              <a:buSzPts val="2600"/>
              <a:buNone/>
            </a:pPr>
            <a:r>
              <a:rPr lang="en" sz="2600" dirty="0"/>
              <a:t>Work independently, in small groups and in whole groups</a:t>
            </a:r>
            <a:endParaRPr sz="2600" dirty="0"/>
          </a:p>
        </p:txBody>
      </p:sp>
      <p:sp>
        <p:nvSpPr>
          <p:cNvPr id="2" name="Footer Placeholder 1">
            <a:extLst>
              <a:ext uri="{FF2B5EF4-FFF2-40B4-BE49-F238E27FC236}">
                <a16:creationId xmlns:a16="http://schemas.microsoft.com/office/drawing/2014/main" id="{DE7C0FF9-2DE9-2D5F-02B9-9C7B686B5BB8}"/>
              </a:ext>
            </a:extLst>
          </p:cNvPr>
          <p:cNvSpPr>
            <a:spLocks noGrp="1"/>
          </p:cNvSpPr>
          <p:nvPr>
            <p:ph type="ftr" idx="11"/>
          </p:nvPr>
        </p:nvSpPr>
        <p:spPr/>
        <p:txBody>
          <a:bodyPr/>
          <a:lstStyle/>
          <a:p>
            <a:r>
              <a:rPr lang="en-US"/>
              <a:t>NCTM/NCSM 2023 @NicoraPlaca</a:t>
            </a:r>
          </a:p>
        </p:txBody>
      </p:sp>
    </p:spTree>
    <p:extLst>
      <p:ext uri="{BB962C8B-B14F-4D97-AF65-F5344CB8AC3E}">
        <p14:creationId xmlns:p14="http://schemas.microsoft.com/office/powerpoint/2010/main" val="725029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322F0-14DD-D73D-9B27-A22E2817927A}"/>
              </a:ext>
            </a:extLst>
          </p:cNvPr>
          <p:cNvSpPr>
            <a:spLocks noGrp="1"/>
          </p:cNvSpPr>
          <p:nvPr>
            <p:ph type="title"/>
          </p:nvPr>
        </p:nvSpPr>
        <p:spPr>
          <a:xfrm>
            <a:off x="368798" y="9466"/>
            <a:ext cx="4100332" cy="994172"/>
          </a:xfrm>
        </p:spPr>
        <p:txBody>
          <a:bodyPr/>
          <a:lstStyle/>
          <a:p>
            <a:r>
              <a:rPr lang="en-US" dirty="0"/>
              <a:t>Want to learn more?  </a:t>
            </a:r>
          </a:p>
        </p:txBody>
      </p:sp>
      <p:sp>
        <p:nvSpPr>
          <p:cNvPr id="4" name="Footer Placeholder 3">
            <a:extLst>
              <a:ext uri="{FF2B5EF4-FFF2-40B4-BE49-F238E27FC236}">
                <a16:creationId xmlns:a16="http://schemas.microsoft.com/office/drawing/2014/main" id="{896FE792-099A-2416-4991-CDDD346B8A60}"/>
              </a:ext>
            </a:extLst>
          </p:cNvPr>
          <p:cNvSpPr>
            <a:spLocks noGrp="1"/>
          </p:cNvSpPr>
          <p:nvPr>
            <p:ph type="ftr" idx="11"/>
          </p:nvPr>
        </p:nvSpPr>
        <p:spPr/>
        <p:txBody>
          <a:bodyPr/>
          <a:lstStyle/>
          <a:p>
            <a:r>
              <a:rPr lang="en-US"/>
              <a:t>NCTM/NCSM 2023 @NicoraPlaca</a:t>
            </a:r>
          </a:p>
        </p:txBody>
      </p:sp>
      <p:pic>
        <p:nvPicPr>
          <p:cNvPr id="5" name="Picture 4">
            <a:extLst>
              <a:ext uri="{FF2B5EF4-FFF2-40B4-BE49-F238E27FC236}">
                <a16:creationId xmlns:a16="http://schemas.microsoft.com/office/drawing/2014/main" id="{5ADF4151-4AA1-8504-6E54-ADE5964F0951}"/>
              </a:ext>
            </a:extLst>
          </p:cNvPr>
          <p:cNvPicPr>
            <a:picLocks noChangeAspect="1"/>
          </p:cNvPicPr>
          <p:nvPr/>
        </p:nvPicPr>
        <p:blipFill>
          <a:blip r:embed="rId2"/>
          <a:stretch>
            <a:fillRect/>
          </a:stretch>
        </p:blipFill>
        <p:spPr>
          <a:xfrm>
            <a:off x="7001302" y="1403492"/>
            <a:ext cx="1957979" cy="1943258"/>
          </a:xfrm>
          <a:prstGeom prst="rect">
            <a:avLst/>
          </a:prstGeom>
        </p:spPr>
      </p:pic>
      <p:pic>
        <p:nvPicPr>
          <p:cNvPr id="6" name="Picture 5">
            <a:extLst>
              <a:ext uri="{FF2B5EF4-FFF2-40B4-BE49-F238E27FC236}">
                <a16:creationId xmlns:a16="http://schemas.microsoft.com/office/drawing/2014/main" id="{C35428C1-EDE9-2AF3-BD50-0ECCCAFC875C}"/>
              </a:ext>
            </a:extLst>
          </p:cNvPr>
          <p:cNvPicPr>
            <a:picLocks noChangeAspect="1"/>
          </p:cNvPicPr>
          <p:nvPr/>
        </p:nvPicPr>
        <p:blipFill>
          <a:blip r:embed="rId3"/>
          <a:stretch>
            <a:fillRect/>
          </a:stretch>
        </p:blipFill>
        <p:spPr>
          <a:xfrm>
            <a:off x="901" y="1181700"/>
            <a:ext cx="3912961" cy="2371099"/>
          </a:xfrm>
          <a:prstGeom prst="rect">
            <a:avLst/>
          </a:prstGeom>
        </p:spPr>
      </p:pic>
      <p:sp>
        <p:nvSpPr>
          <p:cNvPr id="8" name="TextBox 7">
            <a:extLst>
              <a:ext uri="{FF2B5EF4-FFF2-40B4-BE49-F238E27FC236}">
                <a16:creationId xmlns:a16="http://schemas.microsoft.com/office/drawing/2014/main" id="{4F3600B8-A9EF-B09E-7056-638C976EB115}"/>
              </a:ext>
            </a:extLst>
          </p:cNvPr>
          <p:cNvSpPr txBox="1"/>
          <p:nvPr/>
        </p:nvSpPr>
        <p:spPr>
          <a:xfrm>
            <a:off x="7432607" y="3525189"/>
            <a:ext cx="1506994" cy="307777"/>
          </a:xfrm>
          <a:prstGeom prst="rect">
            <a:avLst/>
          </a:prstGeom>
          <a:noFill/>
        </p:spPr>
        <p:txBody>
          <a:bodyPr wrap="square">
            <a:spAutoFit/>
          </a:bodyPr>
          <a:lstStyle/>
          <a:p>
            <a:r>
              <a:rPr lang="en-US" dirty="0"/>
              <a:t>Episode 85</a:t>
            </a:r>
          </a:p>
        </p:txBody>
      </p:sp>
      <p:pic>
        <p:nvPicPr>
          <p:cNvPr id="9" name="Picture 8">
            <a:extLst>
              <a:ext uri="{FF2B5EF4-FFF2-40B4-BE49-F238E27FC236}">
                <a16:creationId xmlns:a16="http://schemas.microsoft.com/office/drawing/2014/main" id="{9A0E099D-92D8-8C8F-B2CA-72055704A30C}"/>
              </a:ext>
            </a:extLst>
          </p:cNvPr>
          <p:cNvPicPr>
            <a:picLocks noChangeAspect="1"/>
          </p:cNvPicPr>
          <p:nvPr/>
        </p:nvPicPr>
        <p:blipFill>
          <a:blip r:embed="rId4"/>
          <a:stretch>
            <a:fillRect/>
          </a:stretch>
        </p:blipFill>
        <p:spPr>
          <a:xfrm>
            <a:off x="4673315" y="1844829"/>
            <a:ext cx="1405435" cy="1269683"/>
          </a:xfrm>
          <a:prstGeom prst="rect">
            <a:avLst/>
          </a:prstGeom>
        </p:spPr>
      </p:pic>
      <p:sp>
        <p:nvSpPr>
          <p:cNvPr id="11" name="TextBox 10">
            <a:extLst>
              <a:ext uri="{FF2B5EF4-FFF2-40B4-BE49-F238E27FC236}">
                <a16:creationId xmlns:a16="http://schemas.microsoft.com/office/drawing/2014/main" id="{10957B23-D08D-AB5F-D795-9458BB8FEDE1}"/>
              </a:ext>
            </a:extLst>
          </p:cNvPr>
          <p:cNvSpPr txBox="1"/>
          <p:nvPr/>
        </p:nvSpPr>
        <p:spPr>
          <a:xfrm>
            <a:off x="3879913" y="1189700"/>
            <a:ext cx="3190042" cy="584775"/>
          </a:xfrm>
          <a:prstGeom prst="rect">
            <a:avLst/>
          </a:prstGeom>
          <a:noFill/>
        </p:spPr>
        <p:txBody>
          <a:bodyPr wrap="square">
            <a:spAutoFit/>
          </a:bodyPr>
          <a:lstStyle/>
          <a:p>
            <a:pPr algn="ctr" fontAlgn="base"/>
            <a:r>
              <a:rPr lang="en-US" sz="1600" b="1" i="0" dirty="0">
                <a:solidFill>
                  <a:srgbClr val="000000"/>
                </a:solidFill>
                <a:effectLst/>
              </a:rPr>
              <a:t>Math Coaches Virtual PLN</a:t>
            </a:r>
          </a:p>
          <a:p>
            <a:pPr algn="ctr" fontAlgn="base"/>
            <a:r>
              <a:rPr lang="en-US" sz="1600" b="1" i="0" dirty="0">
                <a:solidFill>
                  <a:srgbClr val="000000"/>
                </a:solidFill>
                <a:effectLst/>
              </a:rPr>
              <a:t>Decembe</a:t>
            </a:r>
            <a:r>
              <a:rPr lang="en-US" sz="1600" b="1" dirty="0"/>
              <a:t>r 7</a:t>
            </a:r>
            <a:r>
              <a:rPr lang="en-US" sz="1600" b="1" baseline="30000" dirty="0"/>
              <a:t>th</a:t>
            </a:r>
            <a:r>
              <a:rPr lang="en-US" sz="1600" b="1" dirty="0"/>
              <a:t> 6:30-7:45 EST</a:t>
            </a:r>
            <a:endParaRPr lang="en-US" sz="1600" b="1" i="0" dirty="0">
              <a:solidFill>
                <a:srgbClr val="000000"/>
              </a:solidFill>
              <a:effectLst/>
            </a:endParaRPr>
          </a:p>
        </p:txBody>
      </p:sp>
      <p:pic>
        <p:nvPicPr>
          <p:cNvPr id="12" name="Picture 11">
            <a:extLst>
              <a:ext uri="{FF2B5EF4-FFF2-40B4-BE49-F238E27FC236}">
                <a16:creationId xmlns:a16="http://schemas.microsoft.com/office/drawing/2014/main" id="{A5171D08-ACDB-5136-28D9-34FB0093A937}"/>
              </a:ext>
            </a:extLst>
          </p:cNvPr>
          <p:cNvPicPr>
            <a:picLocks noChangeAspect="1"/>
          </p:cNvPicPr>
          <p:nvPr/>
        </p:nvPicPr>
        <p:blipFill>
          <a:blip r:embed="rId5"/>
          <a:stretch>
            <a:fillRect/>
          </a:stretch>
        </p:blipFill>
        <p:spPr>
          <a:xfrm>
            <a:off x="4394903" y="3306751"/>
            <a:ext cx="2125358" cy="744651"/>
          </a:xfrm>
          <a:prstGeom prst="rect">
            <a:avLst/>
          </a:prstGeom>
        </p:spPr>
      </p:pic>
      <p:sp>
        <p:nvSpPr>
          <p:cNvPr id="14" name="TextBox 13">
            <a:extLst>
              <a:ext uri="{FF2B5EF4-FFF2-40B4-BE49-F238E27FC236}">
                <a16:creationId xmlns:a16="http://schemas.microsoft.com/office/drawing/2014/main" id="{3F0B45F0-449E-3484-132A-BF4C65600495}"/>
              </a:ext>
            </a:extLst>
          </p:cNvPr>
          <p:cNvSpPr txBox="1"/>
          <p:nvPr/>
        </p:nvSpPr>
        <p:spPr>
          <a:xfrm>
            <a:off x="543960" y="3679077"/>
            <a:ext cx="3169741" cy="307777"/>
          </a:xfrm>
          <a:prstGeom prst="rect">
            <a:avLst/>
          </a:prstGeom>
          <a:noFill/>
        </p:spPr>
        <p:txBody>
          <a:bodyPr wrap="square">
            <a:spAutoFit/>
          </a:bodyPr>
          <a:lstStyle/>
          <a:p>
            <a:r>
              <a:rPr lang="en-US" dirty="0"/>
              <a:t>https://</a:t>
            </a:r>
            <a:r>
              <a:rPr lang="en-US" dirty="0" err="1"/>
              <a:t>www.mathedleadership.org</a:t>
            </a:r>
            <a:r>
              <a:rPr lang="en-US" dirty="0"/>
              <a:t>/</a:t>
            </a:r>
          </a:p>
        </p:txBody>
      </p:sp>
    </p:spTree>
    <p:extLst>
      <p:ext uri="{BB962C8B-B14F-4D97-AF65-F5344CB8AC3E}">
        <p14:creationId xmlns:p14="http://schemas.microsoft.com/office/powerpoint/2010/main" val="1622279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64"/>
          <p:cNvSpPr txBox="1">
            <a:spLocks noGrp="1"/>
          </p:cNvSpPr>
          <p:nvPr>
            <p:ph type="title"/>
          </p:nvPr>
        </p:nvSpPr>
        <p:spPr>
          <a:xfrm>
            <a:off x="269998" y="365885"/>
            <a:ext cx="3166110" cy="994172"/>
          </a:xfrm>
          <a:prstGeom prst="rect">
            <a:avLst/>
          </a:prstGeom>
          <a:noFill/>
          <a:ln>
            <a:noFill/>
          </a:ln>
        </p:spPr>
        <p:txBody>
          <a:bodyPr spcFirstLastPara="1" wrap="square" lIns="68575" tIns="34275" rIns="68575" bIns="34275" anchor="ctr" anchorCtr="0">
            <a:normAutofit fontScale="90000"/>
          </a:bodyPr>
          <a:lstStyle/>
          <a:p>
            <a:pPr>
              <a:buSzPts val="3300"/>
            </a:pPr>
            <a:r>
              <a:rPr lang="en-US" sz="4400" dirty="0"/>
              <a:t>Stay in touch</a:t>
            </a:r>
            <a:br>
              <a:rPr lang="en-US" sz="3600" dirty="0"/>
            </a:br>
            <a:endParaRPr dirty="0"/>
          </a:p>
        </p:txBody>
      </p:sp>
      <p:sp>
        <p:nvSpPr>
          <p:cNvPr id="382" name="Google Shape;382;p64"/>
          <p:cNvSpPr txBox="1">
            <a:spLocks noGrp="1"/>
          </p:cNvSpPr>
          <p:nvPr>
            <p:ph type="body" idx="1"/>
          </p:nvPr>
        </p:nvSpPr>
        <p:spPr>
          <a:xfrm>
            <a:off x="55095" y="1263052"/>
            <a:ext cx="3636795" cy="1754468"/>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Clr>
                <a:schemeClr val="dk1"/>
              </a:buClr>
              <a:buSzPts val="2300"/>
              <a:buNone/>
            </a:pPr>
            <a:r>
              <a:rPr lang="en" sz="2000" dirty="0"/>
              <a:t>Email: </a:t>
            </a:r>
            <a:r>
              <a:rPr lang="en" sz="2000" u="sng" dirty="0">
                <a:solidFill>
                  <a:schemeClr val="hlink"/>
                </a:solidFill>
                <a:hlinkClick r:id="rId3"/>
              </a:rPr>
              <a:t>nicora.placa@gmail.com</a:t>
            </a:r>
            <a:endParaRPr sz="2000" dirty="0"/>
          </a:p>
          <a:p>
            <a:pPr marL="0" lvl="0" indent="0" algn="l" rtl="0">
              <a:lnSpc>
                <a:spcPct val="90000"/>
              </a:lnSpc>
              <a:spcBef>
                <a:spcPts val="800"/>
              </a:spcBef>
              <a:spcAft>
                <a:spcPts val="0"/>
              </a:spcAft>
              <a:buClr>
                <a:schemeClr val="dk1"/>
              </a:buClr>
              <a:buSzPts val="2300"/>
              <a:buNone/>
            </a:pPr>
            <a:r>
              <a:rPr lang="en" sz="2000" dirty="0"/>
              <a:t>Twitter: @</a:t>
            </a:r>
            <a:r>
              <a:rPr lang="en" sz="2000" dirty="0" err="1"/>
              <a:t>nicoraplaca</a:t>
            </a:r>
            <a:endParaRPr sz="2000" dirty="0"/>
          </a:p>
          <a:p>
            <a:pPr marL="0" lvl="0" indent="0" algn="l" rtl="0">
              <a:lnSpc>
                <a:spcPct val="90000"/>
              </a:lnSpc>
              <a:spcBef>
                <a:spcPts val="800"/>
              </a:spcBef>
              <a:spcAft>
                <a:spcPts val="0"/>
              </a:spcAft>
              <a:buClr>
                <a:schemeClr val="dk1"/>
              </a:buClr>
              <a:buSzPts val="2300"/>
              <a:buNone/>
            </a:pPr>
            <a:r>
              <a:rPr lang="en" sz="2000" dirty="0" err="1"/>
              <a:t>Website:</a:t>
            </a:r>
            <a:r>
              <a:rPr lang="en" sz="2000" u="sng" dirty="0" err="1">
                <a:solidFill>
                  <a:schemeClr val="hlink"/>
                </a:solidFill>
                <a:hlinkClick r:id="rId4"/>
              </a:rPr>
              <a:t>www.nicoraplaca.com</a:t>
            </a:r>
            <a:endParaRPr sz="2000" dirty="0"/>
          </a:p>
          <a:p>
            <a:pPr marL="177800" lvl="0" indent="-38100" algn="l" rtl="0">
              <a:lnSpc>
                <a:spcPct val="90000"/>
              </a:lnSpc>
              <a:spcBef>
                <a:spcPts val="800"/>
              </a:spcBef>
              <a:spcAft>
                <a:spcPts val="0"/>
              </a:spcAft>
              <a:buClr>
                <a:schemeClr val="dk1"/>
              </a:buClr>
              <a:buSzPts val="2100"/>
              <a:buNone/>
            </a:pPr>
            <a:endParaRPr dirty="0"/>
          </a:p>
          <a:p>
            <a:pPr marL="177800" lvl="0" indent="-38100" algn="l" rtl="0">
              <a:lnSpc>
                <a:spcPct val="90000"/>
              </a:lnSpc>
              <a:spcBef>
                <a:spcPts val="800"/>
              </a:spcBef>
              <a:spcAft>
                <a:spcPts val="0"/>
              </a:spcAft>
              <a:buClr>
                <a:schemeClr val="dk1"/>
              </a:buClr>
              <a:buSzPts val="2100"/>
              <a:buNone/>
            </a:pPr>
            <a:endParaRPr dirty="0"/>
          </a:p>
          <a:p>
            <a:pPr marL="177800" lvl="0" indent="-38100" algn="l" rtl="0">
              <a:lnSpc>
                <a:spcPct val="90000"/>
              </a:lnSpc>
              <a:spcBef>
                <a:spcPts val="800"/>
              </a:spcBef>
              <a:spcAft>
                <a:spcPts val="0"/>
              </a:spcAft>
              <a:buClr>
                <a:schemeClr val="dk1"/>
              </a:buClr>
              <a:buSzPts val="2100"/>
              <a:buNone/>
            </a:pPr>
            <a:endParaRPr dirty="0"/>
          </a:p>
        </p:txBody>
      </p:sp>
      <p:sp>
        <p:nvSpPr>
          <p:cNvPr id="2" name="Footer Placeholder 1">
            <a:extLst>
              <a:ext uri="{FF2B5EF4-FFF2-40B4-BE49-F238E27FC236}">
                <a16:creationId xmlns:a16="http://schemas.microsoft.com/office/drawing/2014/main" id="{8DB44544-B854-9C07-1119-1533D9D6E305}"/>
              </a:ext>
            </a:extLst>
          </p:cNvPr>
          <p:cNvSpPr>
            <a:spLocks noGrp="1"/>
          </p:cNvSpPr>
          <p:nvPr>
            <p:ph type="ftr" idx="11"/>
          </p:nvPr>
        </p:nvSpPr>
        <p:spPr/>
        <p:txBody>
          <a:bodyPr/>
          <a:lstStyle/>
          <a:p>
            <a:r>
              <a:rPr lang="en-US"/>
              <a:t>NCTM/NCSM 2023 @NicoraPlaca</a:t>
            </a:r>
          </a:p>
        </p:txBody>
      </p:sp>
      <p:pic>
        <p:nvPicPr>
          <p:cNvPr id="3" name="Google Shape;135;p26">
            <a:extLst>
              <a:ext uri="{FF2B5EF4-FFF2-40B4-BE49-F238E27FC236}">
                <a16:creationId xmlns:a16="http://schemas.microsoft.com/office/drawing/2014/main" id="{1CEFB5E8-25F3-5AE1-579A-DAFFFDE3FAB9}"/>
              </a:ext>
            </a:extLst>
          </p:cNvPr>
          <p:cNvPicPr preferRelativeResize="0"/>
          <p:nvPr/>
        </p:nvPicPr>
        <p:blipFill>
          <a:blip r:embed="rId5">
            <a:alphaModFix/>
          </a:blip>
          <a:stretch>
            <a:fillRect/>
          </a:stretch>
        </p:blipFill>
        <p:spPr>
          <a:xfrm>
            <a:off x="3861232" y="1263052"/>
            <a:ext cx="2320290" cy="2623344"/>
          </a:xfrm>
          <a:prstGeom prst="rect">
            <a:avLst/>
          </a:prstGeom>
          <a:noFill/>
          <a:ln>
            <a:noFill/>
          </a:ln>
        </p:spPr>
      </p:pic>
      <p:sp>
        <p:nvSpPr>
          <p:cNvPr id="4" name="Google Shape;382;p64">
            <a:extLst>
              <a:ext uri="{FF2B5EF4-FFF2-40B4-BE49-F238E27FC236}">
                <a16:creationId xmlns:a16="http://schemas.microsoft.com/office/drawing/2014/main" id="{445151BF-A301-1992-901E-7D0940B53430}"/>
              </a:ext>
            </a:extLst>
          </p:cNvPr>
          <p:cNvSpPr txBox="1">
            <a:spLocks/>
          </p:cNvSpPr>
          <p:nvPr/>
        </p:nvSpPr>
        <p:spPr>
          <a:xfrm>
            <a:off x="5828138" y="3189545"/>
            <a:ext cx="3086100" cy="1354295"/>
          </a:xfrm>
          <a:prstGeom prst="rect">
            <a:avLst/>
          </a:prstGeom>
          <a:noFill/>
          <a:ln>
            <a:noFill/>
          </a:ln>
        </p:spPr>
        <p:txBody>
          <a:bodyPr spcFirstLastPara="1" wrap="square" lIns="68575" tIns="34275" rIns="68575" bIns="34275" anchor="t" anchorCtr="0">
            <a:normAutofit fontScale="92500" lnSpcReduction="1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77800" indent="-38100" algn="ctr">
              <a:buSzPts val="2100"/>
              <a:buFont typeface="Arial"/>
              <a:buNone/>
            </a:pPr>
            <a:r>
              <a:rPr lang="en-US" sz="3000" dirty="0"/>
              <a:t>  Use promo code:     NCTM 23 </a:t>
            </a:r>
          </a:p>
          <a:p>
            <a:pPr marL="177800" indent="-38100" algn="ctr">
              <a:buSzPts val="2100"/>
              <a:buFont typeface="Arial"/>
              <a:buNone/>
            </a:pPr>
            <a:r>
              <a:rPr lang="en-US" sz="3000" dirty="0"/>
              <a:t>for 25% off</a:t>
            </a:r>
          </a:p>
          <a:p>
            <a:pPr marL="177800" indent="-38100">
              <a:buSzPts val="2100"/>
              <a:buFont typeface="Arial"/>
              <a:buNone/>
            </a:pPr>
            <a:endParaRPr lang="en-US" dirty="0"/>
          </a:p>
          <a:p>
            <a:pPr marL="177800" indent="-38100">
              <a:buSzPts val="2100"/>
              <a:buFont typeface="Arial"/>
              <a:buNone/>
            </a:pPr>
            <a:endParaRPr lang="en-US" dirty="0"/>
          </a:p>
        </p:txBody>
      </p:sp>
      <p:pic>
        <p:nvPicPr>
          <p:cNvPr id="5" name="Picture 4">
            <a:extLst>
              <a:ext uri="{FF2B5EF4-FFF2-40B4-BE49-F238E27FC236}">
                <a16:creationId xmlns:a16="http://schemas.microsoft.com/office/drawing/2014/main" id="{7E96207C-0FB8-2611-4A76-3CED85F1A3E4}"/>
              </a:ext>
            </a:extLst>
          </p:cNvPr>
          <p:cNvPicPr>
            <a:picLocks noChangeAspect="1"/>
          </p:cNvPicPr>
          <p:nvPr/>
        </p:nvPicPr>
        <p:blipFill>
          <a:blip r:embed="rId6"/>
          <a:stretch>
            <a:fillRect/>
          </a:stretch>
        </p:blipFill>
        <p:spPr>
          <a:xfrm>
            <a:off x="6668012" y="1194381"/>
            <a:ext cx="2076642" cy="1891810"/>
          </a:xfrm>
          <a:prstGeom prst="rect">
            <a:avLst/>
          </a:prstGeom>
        </p:spPr>
      </p:pic>
      <p:sp>
        <p:nvSpPr>
          <p:cNvPr id="6" name="Google Shape;381;p64">
            <a:extLst>
              <a:ext uri="{FF2B5EF4-FFF2-40B4-BE49-F238E27FC236}">
                <a16:creationId xmlns:a16="http://schemas.microsoft.com/office/drawing/2014/main" id="{ADED6034-FA35-F072-7E62-A408CEECDC14}"/>
              </a:ext>
            </a:extLst>
          </p:cNvPr>
          <p:cNvSpPr txBox="1">
            <a:spLocks/>
          </p:cNvSpPr>
          <p:nvPr/>
        </p:nvSpPr>
        <p:spPr>
          <a:xfrm>
            <a:off x="628650" y="1834158"/>
            <a:ext cx="2871638" cy="789245"/>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buSzPts val="3300"/>
            </a:pPr>
            <a:endParaRPr lang="en-US" sz="2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xfrm>
            <a:off x="1287303" y="205978"/>
            <a:ext cx="6370797" cy="85725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Students need opportunities to...</a:t>
            </a:r>
            <a:endParaRPr/>
          </a:p>
        </p:txBody>
      </p:sp>
      <p:sp>
        <p:nvSpPr>
          <p:cNvPr id="155" name="Google Shape;155;p29"/>
          <p:cNvSpPr txBox="1">
            <a:spLocks noGrp="1"/>
          </p:cNvSpPr>
          <p:nvPr>
            <p:ph type="body" idx="1"/>
          </p:nvPr>
        </p:nvSpPr>
        <p:spPr>
          <a:xfrm>
            <a:off x="564775" y="1200151"/>
            <a:ext cx="8217718" cy="3394472"/>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2600"/>
              <a:buNone/>
            </a:pPr>
            <a:r>
              <a:rPr lang="en" sz="2600" dirty="0"/>
              <a:t>Construct knowledge on their own</a:t>
            </a:r>
            <a:endParaRPr dirty="0"/>
          </a:p>
          <a:p>
            <a:pPr marL="0" lvl="0" indent="0" algn="ctr" rtl="0">
              <a:lnSpc>
                <a:spcPct val="90000"/>
              </a:lnSpc>
              <a:spcBef>
                <a:spcPts val="800"/>
              </a:spcBef>
              <a:spcAft>
                <a:spcPts val="0"/>
              </a:spcAft>
              <a:buClr>
                <a:schemeClr val="dk1"/>
              </a:buClr>
              <a:buSzPts val="2600"/>
              <a:buNone/>
            </a:pPr>
            <a:r>
              <a:rPr lang="en" sz="2600" dirty="0"/>
              <a:t>Explore new ideas </a:t>
            </a:r>
            <a:endParaRPr sz="2600" dirty="0"/>
          </a:p>
          <a:p>
            <a:pPr marL="0" lvl="0" indent="0" algn="ctr" rtl="0">
              <a:lnSpc>
                <a:spcPct val="90000"/>
              </a:lnSpc>
              <a:spcBef>
                <a:spcPts val="800"/>
              </a:spcBef>
              <a:spcAft>
                <a:spcPts val="0"/>
              </a:spcAft>
              <a:buClr>
                <a:schemeClr val="dk1"/>
              </a:buClr>
              <a:buSzPts val="2600"/>
              <a:buNone/>
            </a:pPr>
            <a:r>
              <a:rPr lang="en" sz="2600" dirty="0"/>
              <a:t>Practice new skills</a:t>
            </a:r>
            <a:endParaRPr dirty="0"/>
          </a:p>
          <a:p>
            <a:pPr marL="0" lvl="0" indent="0" algn="ctr" rtl="0">
              <a:lnSpc>
                <a:spcPct val="90000"/>
              </a:lnSpc>
              <a:spcBef>
                <a:spcPts val="800"/>
              </a:spcBef>
              <a:spcAft>
                <a:spcPts val="0"/>
              </a:spcAft>
              <a:buClr>
                <a:schemeClr val="dk1"/>
              </a:buClr>
              <a:buSzPts val="2600"/>
              <a:buNone/>
            </a:pPr>
            <a:r>
              <a:rPr lang="en" sz="2600" dirty="0"/>
              <a:t>Take risks and make mistakes</a:t>
            </a:r>
          </a:p>
          <a:p>
            <a:pPr marL="0" lvl="0" indent="0" algn="ctr" rtl="0">
              <a:lnSpc>
                <a:spcPct val="90000"/>
              </a:lnSpc>
              <a:spcBef>
                <a:spcPts val="800"/>
              </a:spcBef>
              <a:spcAft>
                <a:spcPts val="0"/>
              </a:spcAft>
              <a:buClr>
                <a:schemeClr val="dk1"/>
              </a:buClr>
              <a:buSzPts val="2600"/>
              <a:buNone/>
            </a:pPr>
            <a:r>
              <a:rPr lang="en" sz="2600" dirty="0"/>
              <a:t>Examine and discuss each others’ work and strategies</a:t>
            </a:r>
            <a:endParaRPr sz="2600" dirty="0"/>
          </a:p>
          <a:p>
            <a:pPr marL="0" lvl="0" indent="0" algn="ctr" rtl="0">
              <a:lnSpc>
                <a:spcPct val="90000"/>
              </a:lnSpc>
              <a:spcBef>
                <a:spcPts val="800"/>
              </a:spcBef>
              <a:spcAft>
                <a:spcPts val="0"/>
              </a:spcAft>
              <a:buClr>
                <a:schemeClr val="dk1"/>
              </a:buClr>
              <a:buSzPts val="2600"/>
              <a:buNone/>
            </a:pPr>
            <a:r>
              <a:rPr lang="en" sz="2600" dirty="0"/>
              <a:t>Work independently, in small groups and in a whole group </a:t>
            </a:r>
            <a:endParaRPr sz="2600" dirty="0"/>
          </a:p>
          <a:p>
            <a:pPr marL="0" lvl="0" indent="0" algn="ctr" rtl="0">
              <a:lnSpc>
                <a:spcPct val="90000"/>
              </a:lnSpc>
              <a:spcBef>
                <a:spcPts val="800"/>
              </a:spcBef>
              <a:spcAft>
                <a:spcPts val="0"/>
              </a:spcAft>
              <a:buClr>
                <a:schemeClr val="dk1"/>
              </a:buClr>
              <a:buSzPts val="2600"/>
              <a:buNone/>
            </a:pPr>
            <a:endParaRPr dirty="0"/>
          </a:p>
        </p:txBody>
      </p:sp>
      <p:sp>
        <p:nvSpPr>
          <p:cNvPr id="2" name="Footer Placeholder 1">
            <a:extLst>
              <a:ext uri="{FF2B5EF4-FFF2-40B4-BE49-F238E27FC236}">
                <a16:creationId xmlns:a16="http://schemas.microsoft.com/office/drawing/2014/main" id="{C2228BBD-71A1-4C96-90EA-A0F1D589E762}"/>
              </a:ext>
            </a:extLst>
          </p:cNvPr>
          <p:cNvSpPr>
            <a:spLocks noGrp="1"/>
          </p:cNvSpPr>
          <p:nvPr>
            <p:ph type="ftr" idx="11"/>
          </p:nvPr>
        </p:nvSpPr>
        <p:spPr/>
        <p:txBody>
          <a:bodyPr/>
          <a:lstStyle/>
          <a:p>
            <a:r>
              <a:rPr lang="en-US"/>
              <a:t>NCTM/NCSM 2023 @NicoraPlaca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100"/>
              <a:buNone/>
            </a:pPr>
            <a:endParaRPr/>
          </a:p>
          <a:p>
            <a:pPr marL="0" lvl="0" indent="0" algn="ctr" rtl="0">
              <a:lnSpc>
                <a:spcPct val="90000"/>
              </a:lnSpc>
              <a:spcBef>
                <a:spcPts val="800"/>
              </a:spcBef>
              <a:spcAft>
                <a:spcPts val="0"/>
              </a:spcAft>
              <a:buClr>
                <a:schemeClr val="dk1"/>
              </a:buClr>
              <a:buSzPts val="3800"/>
              <a:buNone/>
            </a:pPr>
            <a:endParaRPr sz="3800"/>
          </a:p>
          <a:p>
            <a:pPr marL="0" lvl="0" indent="0" algn="ctr" rtl="0">
              <a:lnSpc>
                <a:spcPct val="90000"/>
              </a:lnSpc>
              <a:spcBef>
                <a:spcPts val="800"/>
              </a:spcBef>
              <a:spcAft>
                <a:spcPts val="0"/>
              </a:spcAft>
              <a:buClr>
                <a:schemeClr val="dk1"/>
              </a:buClr>
              <a:buSzPts val="3800"/>
              <a:buNone/>
            </a:pPr>
            <a:r>
              <a:rPr lang="en" sz="3800"/>
              <a:t>Is this also true for teachers?  </a:t>
            </a:r>
            <a:endParaRPr/>
          </a:p>
        </p:txBody>
      </p:sp>
      <p:sp>
        <p:nvSpPr>
          <p:cNvPr id="2" name="Footer Placeholder 1">
            <a:extLst>
              <a:ext uri="{FF2B5EF4-FFF2-40B4-BE49-F238E27FC236}">
                <a16:creationId xmlns:a16="http://schemas.microsoft.com/office/drawing/2014/main" id="{60F75F14-1BB3-A320-6350-3B9E8DD862A2}"/>
              </a:ext>
            </a:extLst>
          </p:cNvPr>
          <p:cNvSpPr>
            <a:spLocks noGrp="1"/>
          </p:cNvSpPr>
          <p:nvPr>
            <p:ph type="ftr" idx="11"/>
          </p:nvPr>
        </p:nvSpPr>
        <p:spPr/>
        <p:txBody>
          <a:bodyPr/>
          <a:lstStyle/>
          <a:p>
            <a:r>
              <a:rPr lang="en-US"/>
              <a:t>NCTM/NCSM 2023 @NicoraPlaca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584200" y="205978"/>
            <a:ext cx="77216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t>	Teachers  need opportunities to...</a:t>
            </a:r>
            <a:endParaRPr dirty="0"/>
          </a:p>
        </p:txBody>
      </p:sp>
      <p:sp>
        <p:nvSpPr>
          <p:cNvPr id="167" name="Google Shape;167;p31"/>
          <p:cNvSpPr txBox="1">
            <a:spLocks noGrp="1"/>
          </p:cNvSpPr>
          <p:nvPr>
            <p:ph type="body" idx="1"/>
          </p:nvPr>
        </p:nvSpPr>
        <p:spPr>
          <a:xfrm>
            <a:off x="484094" y="1200151"/>
            <a:ext cx="8399930" cy="3394472"/>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dk1"/>
              </a:buClr>
              <a:buSzPts val="2600"/>
              <a:buNone/>
            </a:pPr>
            <a:r>
              <a:rPr lang="en" sz="2600" dirty="0"/>
              <a:t>Construct knowledge on their own</a:t>
            </a:r>
            <a:endParaRPr dirty="0"/>
          </a:p>
          <a:p>
            <a:pPr marL="0" lvl="0" indent="0" algn="ctr" rtl="0">
              <a:spcBef>
                <a:spcPts val="800"/>
              </a:spcBef>
              <a:spcAft>
                <a:spcPts val="0"/>
              </a:spcAft>
              <a:buClr>
                <a:schemeClr val="dk1"/>
              </a:buClr>
              <a:buSzPts val="2600"/>
              <a:buNone/>
            </a:pPr>
            <a:r>
              <a:rPr lang="en" sz="2600" dirty="0"/>
              <a:t>Explore new ideas </a:t>
            </a:r>
            <a:endParaRPr sz="2600" dirty="0"/>
          </a:p>
          <a:p>
            <a:pPr marL="0" lvl="0" indent="0" algn="ctr" rtl="0">
              <a:spcBef>
                <a:spcPts val="800"/>
              </a:spcBef>
              <a:spcAft>
                <a:spcPts val="0"/>
              </a:spcAft>
              <a:buClr>
                <a:schemeClr val="dk1"/>
              </a:buClr>
              <a:buSzPts val="2600"/>
              <a:buNone/>
            </a:pPr>
            <a:r>
              <a:rPr lang="en" sz="2600" dirty="0"/>
              <a:t>Practice new skills</a:t>
            </a:r>
            <a:endParaRPr dirty="0"/>
          </a:p>
          <a:p>
            <a:pPr marL="0" lvl="0" indent="0" algn="ctr" rtl="0">
              <a:spcBef>
                <a:spcPts val="800"/>
              </a:spcBef>
              <a:spcAft>
                <a:spcPts val="0"/>
              </a:spcAft>
              <a:buClr>
                <a:schemeClr val="dk1"/>
              </a:buClr>
              <a:buSzPts val="2600"/>
              <a:buNone/>
            </a:pPr>
            <a:r>
              <a:rPr lang="en" sz="2600" dirty="0"/>
              <a:t>Take risks and make mistakes</a:t>
            </a:r>
            <a:endParaRPr sz="2600" dirty="0"/>
          </a:p>
          <a:p>
            <a:pPr marL="0" lvl="0" indent="0" algn="ctr" rtl="0">
              <a:spcBef>
                <a:spcPts val="800"/>
              </a:spcBef>
              <a:spcAft>
                <a:spcPts val="0"/>
              </a:spcAft>
              <a:buClr>
                <a:schemeClr val="dk1"/>
              </a:buClr>
              <a:buSzPts val="2600"/>
              <a:buNone/>
            </a:pPr>
            <a:r>
              <a:rPr lang="en" sz="2600" dirty="0"/>
              <a:t>Examine and discuss each others’ work and strategies</a:t>
            </a:r>
            <a:endParaRPr sz="2600" dirty="0"/>
          </a:p>
          <a:p>
            <a:pPr marL="0" lvl="0" indent="0" algn="ctr" rtl="0">
              <a:spcBef>
                <a:spcPts val="800"/>
              </a:spcBef>
              <a:spcAft>
                <a:spcPts val="0"/>
              </a:spcAft>
              <a:buClr>
                <a:schemeClr val="dk1"/>
              </a:buClr>
              <a:buSzPts val="2600"/>
              <a:buNone/>
            </a:pPr>
            <a:r>
              <a:rPr lang="en" sz="2600" dirty="0"/>
              <a:t>Work independently, in small groups and in a whole group </a:t>
            </a:r>
            <a:endParaRPr sz="2600" dirty="0"/>
          </a:p>
        </p:txBody>
      </p:sp>
      <p:sp>
        <p:nvSpPr>
          <p:cNvPr id="2" name="Footer Placeholder 1">
            <a:extLst>
              <a:ext uri="{FF2B5EF4-FFF2-40B4-BE49-F238E27FC236}">
                <a16:creationId xmlns:a16="http://schemas.microsoft.com/office/drawing/2014/main" id="{DE7C0FF9-2DE9-2D5F-02B9-9C7B686B5BB8}"/>
              </a:ext>
            </a:extLst>
          </p:cNvPr>
          <p:cNvSpPr>
            <a:spLocks noGrp="1"/>
          </p:cNvSpPr>
          <p:nvPr>
            <p:ph type="ftr" idx="11"/>
          </p:nvPr>
        </p:nvSpPr>
        <p:spPr/>
        <p:txBody>
          <a:bodyPr/>
          <a:lstStyle/>
          <a:p>
            <a:r>
              <a:rPr lang="en-US"/>
              <a:t>NCTM/NCSM 2023 @NicoraPlaca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2"/>
          <p:cNvSpPr txBox="1">
            <a:spLocks noGrp="1"/>
          </p:cNvSpPr>
          <p:nvPr>
            <p:ph type="body" idx="1"/>
          </p:nvPr>
        </p:nvSpPr>
        <p:spPr>
          <a:xfrm>
            <a:off x="628650" y="494306"/>
            <a:ext cx="7886700" cy="4138416"/>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Clr>
                <a:schemeClr val="dk1"/>
              </a:buClr>
              <a:buSzPts val="3000"/>
              <a:buNone/>
            </a:pPr>
            <a:endParaRPr sz="3000" dirty="0"/>
          </a:p>
          <a:p>
            <a:pPr marL="0" lvl="0" indent="0" algn="ctr" rtl="0">
              <a:lnSpc>
                <a:spcPct val="90000"/>
              </a:lnSpc>
              <a:spcBef>
                <a:spcPts val="800"/>
              </a:spcBef>
              <a:spcAft>
                <a:spcPts val="0"/>
              </a:spcAft>
              <a:buClr>
                <a:schemeClr val="dk1"/>
              </a:buClr>
              <a:buSzPts val="3000"/>
              <a:buNone/>
            </a:pPr>
            <a:endParaRPr lang="en" sz="3000" dirty="0"/>
          </a:p>
          <a:p>
            <a:pPr marL="0" lvl="0" indent="0" algn="ctr" rtl="0">
              <a:lnSpc>
                <a:spcPct val="90000"/>
              </a:lnSpc>
              <a:spcBef>
                <a:spcPts val="800"/>
              </a:spcBef>
              <a:spcAft>
                <a:spcPts val="0"/>
              </a:spcAft>
              <a:buClr>
                <a:schemeClr val="dk1"/>
              </a:buClr>
              <a:buSzPts val="3000"/>
              <a:buNone/>
            </a:pPr>
            <a:endParaRPr lang="en" sz="3000" dirty="0"/>
          </a:p>
          <a:p>
            <a:pPr marL="0" lvl="0" indent="0" algn="ctr" rtl="0">
              <a:lnSpc>
                <a:spcPct val="90000"/>
              </a:lnSpc>
              <a:spcBef>
                <a:spcPts val="800"/>
              </a:spcBef>
              <a:spcAft>
                <a:spcPts val="0"/>
              </a:spcAft>
              <a:buClr>
                <a:schemeClr val="dk1"/>
              </a:buClr>
              <a:buSzPts val="3000"/>
              <a:buNone/>
            </a:pPr>
            <a:r>
              <a:rPr lang="en" sz="3000" dirty="0"/>
              <a:t>In addition to individual coaching,</a:t>
            </a:r>
            <a:endParaRPr dirty="0"/>
          </a:p>
          <a:p>
            <a:pPr marL="0" lvl="0" indent="0" algn="ctr" rtl="0">
              <a:lnSpc>
                <a:spcPct val="90000"/>
              </a:lnSpc>
              <a:spcBef>
                <a:spcPts val="800"/>
              </a:spcBef>
              <a:spcAft>
                <a:spcPts val="0"/>
              </a:spcAft>
              <a:buClr>
                <a:schemeClr val="dk1"/>
              </a:buClr>
              <a:buSzPts val="3000"/>
              <a:buNone/>
            </a:pPr>
            <a:r>
              <a:rPr lang="en" sz="3000" dirty="0"/>
              <a:t> how do we </a:t>
            </a:r>
            <a:r>
              <a:rPr lang="en" sz="3000" b="1" i="1" dirty="0"/>
              <a:t>design and facilitate </a:t>
            </a:r>
            <a:endParaRPr dirty="0"/>
          </a:p>
          <a:p>
            <a:pPr marL="0" lvl="0" indent="0" algn="ctr" rtl="0">
              <a:lnSpc>
                <a:spcPct val="90000"/>
              </a:lnSpc>
              <a:spcBef>
                <a:spcPts val="800"/>
              </a:spcBef>
              <a:spcAft>
                <a:spcPts val="0"/>
              </a:spcAft>
              <a:buClr>
                <a:schemeClr val="dk1"/>
              </a:buClr>
              <a:buSzPts val="3000"/>
              <a:buNone/>
            </a:pPr>
            <a:r>
              <a:rPr lang="en" sz="3000" b="1" i="1" dirty="0"/>
              <a:t>learning opportunities for </a:t>
            </a:r>
            <a:r>
              <a:rPr lang="en" sz="3000" b="1" i="1" u="sng" dirty="0"/>
              <a:t>the team</a:t>
            </a:r>
            <a:r>
              <a:rPr lang="en" sz="3000" b="1" i="1" dirty="0"/>
              <a:t>?</a:t>
            </a:r>
            <a:endParaRPr dirty="0"/>
          </a:p>
          <a:p>
            <a:pPr marL="0" lvl="0" indent="0" algn="ctr" rtl="0">
              <a:lnSpc>
                <a:spcPct val="90000"/>
              </a:lnSpc>
              <a:spcBef>
                <a:spcPts val="800"/>
              </a:spcBef>
              <a:spcAft>
                <a:spcPts val="0"/>
              </a:spcAft>
              <a:buClr>
                <a:schemeClr val="dk1"/>
              </a:buClr>
              <a:buSzPts val="3000"/>
              <a:buNone/>
            </a:pPr>
            <a:r>
              <a:rPr lang="en" sz="3000" b="1" i="1" dirty="0"/>
              <a:t> </a:t>
            </a:r>
            <a:endParaRPr lang="en" b="1" i="1" dirty="0"/>
          </a:p>
          <a:p>
            <a:pPr marL="0" lvl="0" indent="0" algn="ctr" rtl="0">
              <a:lnSpc>
                <a:spcPct val="90000"/>
              </a:lnSpc>
              <a:spcBef>
                <a:spcPts val="800"/>
              </a:spcBef>
              <a:spcAft>
                <a:spcPts val="0"/>
              </a:spcAft>
              <a:buClr>
                <a:schemeClr val="dk1"/>
              </a:buClr>
              <a:buSzPts val="3000"/>
              <a:buNone/>
            </a:pPr>
            <a:endParaRPr sz="3000" dirty="0"/>
          </a:p>
        </p:txBody>
      </p:sp>
      <p:sp>
        <p:nvSpPr>
          <p:cNvPr id="2" name="Footer Placeholder 1">
            <a:extLst>
              <a:ext uri="{FF2B5EF4-FFF2-40B4-BE49-F238E27FC236}">
                <a16:creationId xmlns:a16="http://schemas.microsoft.com/office/drawing/2014/main" id="{0AD5479E-A9CD-8026-1D5D-72FC6AA69B0C}"/>
              </a:ext>
            </a:extLst>
          </p:cNvPr>
          <p:cNvSpPr>
            <a:spLocks noGrp="1"/>
          </p:cNvSpPr>
          <p:nvPr>
            <p:ph type="ftr" idx="11"/>
          </p:nvPr>
        </p:nvSpPr>
        <p:spPr/>
        <p:txBody>
          <a:bodyPr/>
          <a:lstStyle/>
          <a:p>
            <a:r>
              <a:rPr lang="en-US"/>
              <a:t>NCTM/NCSM 2023 @NicoraPlaca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Collaborative Coaching Toolbox </a:t>
            </a:r>
            <a:endParaRPr/>
          </a:p>
        </p:txBody>
      </p:sp>
      <p:sp>
        <p:nvSpPr>
          <p:cNvPr id="193" name="Google Shape;193;p35"/>
          <p:cNvSpPr txBox="1">
            <a:spLocks noGrp="1"/>
          </p:cNvSpPr>
          <p:nvPr>
            <p:ph type="body" idx="1"/>
          </p:nvPr>
        </p:nvSpPr>
        <p:spPr>
          <a:xfrm>
            <a:off x="257850" y="1121224"/>
            <a:ext cx="8257500" cy="4022400"/>
          </a:xfrm>
          <a:prstGeom prst="rect">
            <a:avLst/>
          </a:prstGeom>
          <a:noFill/>
          <a:ln>
            <a:noFill/>
          </a:ln>
        </p:spPr>
        <p:txBody>
          <a:bodyPr spcFirstLastPara="1" wrap="square" lIns="68575" tIns="34275" rIns="68575" bIns="34275" anchor="t" anchorCtr="0">
            <a:normAutofit/>
          </a:bodyPr>
          <a:lstStyle/>
          <a:p>
            <a:pPr marL="177800" lvl="0" indent="0" algn="l" rtl="0">
              <a:lnSpc>
                <a:spcPct val="90000"/>
              </a:lnSpc>
              <a:spcBef>
                <a:spcPts val="0"/>
              </a:spcBef>
              <a:spcAft>
                <a:spcPts val="0"/>
              </a:spcAft>
              <a:buNone/>
            </a:pPr>
            <a:r>
              <a:rPr lang="en" sz="2900" dirty="0"/>
              <a:t>Tool 1: Building Teams</a:t>
            </a:r>
            <a:endParaRPr sz="2900" dirty="0"/>
          </a:p>
          <a:p>
            <a:pPr marL="177800" lvl="0" indent="0" algn="l" rtl="0">
              <a:lnSpc>
                <a:spcPct val="90000"/>
              </a:lnSpc>
              <a:spcBef>
                <a:spcPts val="800"/>
              </a:spcBef>
              <a:spcAft>
                <a:spcPts val="0"/>
              </a:spcAft>
              <a:buNone/>
            </a:pPr>
            <a:r>
              <a:rPr lang="en" sz="2900" dirty="0"/>
              <a:t>Tool 2: Student Interviews </a:t>
            </a:r>
            <a:endParaRPr sz="2900" dirty="0"/>
          </a:p>
          <a:p>
            <a:pPr marL="177800" lvl="0" indent="0" algn="l" rtl="0">
              <a:lnSpc>
                <a:spcPct val="90000"/>
              </a:lnSpc>
              <a:spcBef>
                <a:spcPts val="800"/>
              </a:spcBef>
              <a:spcAft>
                <a:spcPts val="0"/>
              </a:spcAft>
              <a:buNone/>
            </a:pPr>
            <a:r>
              <a:rPr lang="en" sz="2900" dirty="0"/>
              <a:t>Tool 3: Visiting Classrooms </a:t>
            </a:r>
            <a:endParaRPr sz="2900" dirty="0"/>
          </a:p>
          <a:p>
            <a:pPr marL="177800" lvl="0" indent="0" algn="l" rtl="0">
              <a:lnSpc>
                <a:spcPct val="90000"/>
              </a:lnSpc>
              <a:spcBef>
                <a:spcPts val="800"/>
              </a:spcBef>
              <a:spcAft>
                <a:spcPts val="0"/>
              </a:spcAft>
              <a:buNone/>
            </a:pPr>
            <a:r>
              <a:rPr lang="en" sz="2900" dirty="0"/>
              <a:t>Tool 4: Learning Walks</a:t>
            </a:r>
            <a:endParaRPr sz="2900" dirty="0"/>
          </a:p>
          <a:p>
            <a:pPr marL="177800" lvl="0" indent="0" algn="l" rtl="0">
              <a:lnSpc>
                <a:spcPct val="90000"/>
              </a:lnSpc>
              <a:spcBef>
                <a:spcPts val="800"/>
              </a:spcBef>
              <a:spcAft>
                <a:spcPts val="0"/>
              </a:spcAft>
              <a:buNone/>
            </a:pPr>
            <a:r>
              <a:rPr lang="en" sz="2900" dirty="0"/>
              <a:t>Tool 5: Rehearsing Routines</a:t>
            </a:r>
            <a:endParaRPr sz="2900" b="1" dirty="0"/>
          </a:p>
          <a:p>
            <a:pPr marL="177800" lvl="0" indent="0" algn="l" rtl="0">
              <a:lnSpc>
                <a:spcPct val="90000"/>
              </a:lnSpc>
              <a:spcBef>
                <a:spcPts val="800"/>
              </a:spcBef>
              <a:spcAft>
                <a:spcPts val="0"/>
              </a:spcAft>
              <a:buNone/>
            </a:pPr>
            <a:r>
              <a:rPr lang="en" sz="2900" dirty="0"/>
              <a:t>Tool 6: Lesson Study </a:t>
            </a:r>
            <a:endParaRPr sz="2900" dirty="0"/>
          </a:p>
        </p:txBody>
      </p:sp>
      <p:sp>
        <p:nvSpPr>
          <p:cNvPr id="2" name="Footer Placeholder 1">
            <a:extLst>
              <a:ext uri="{FF2B5EF4-FFF2-40B4-BE49-F238E27FC236}">
                <a16:creationId xmlns:a16="http://schemas.microsoft.com/office/drawing/2014/main" id="{932F7D4D-D691-8D0E-7223-5683ACA3ED6A}"/>
              </a:ext>
            </a:extLst>
          </p:cNvPr>
          <p:cNvSpPr>
            <a:spLocks noGrp="1"/>
          </p:cNvSpPr>
          <p:nvPr>
            <p:ph type="ftr" idx="11"/>
          </p:nvPr>
        </p:nvSpPr>
        <p:spPr/>
        <p:txBody>
          <a:bodyPr/>
          <a:lstStyle/>
          <a:p>
            <a:r>
              <a:rPr lang="en-US"/>
              <a:t>NCTM/NCSM 2023 @NicoraPlaca</a:t>
            </a:r>
          </a:p>
        </p:txBody>
      </p:sp>
      <p:pic>
        <p:nvPicPr>
          <p:cNvPr id="3" name="Google Shape;135;p26">
            <a:extLst>
              <a:ext uri="{FF2B5EF4-FFF2-40B4-BE49-F238E27FC236}">
                <a16:creationId xmlns:a16="http://schemas.microsoft.com/office/drawing/2014/main" id="{2A408FFE-0A3C-352B-FC89-132F2E52EC02}"/>
              </a:ext>
            </a:extLst>
          </p:cNvPr>
          <p:cNvPicPr preferRelativeResize="0"/>
          <p:nvPr/>
        </p:nvPicPr>
        <p:blipFill>
          <a:blip r:embed="rId3">
            <a:alphaModFix/>
          </a:blip>
          <a:stretch>
            <a:fillRect/>
          </a:stretch>
        </p:blipFill>
        <p:spPr>
          <a:xfrm>
            <a:off x="5848979" y="1213524"/>
            <a:ext cx="2591943" cy="320829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7"/>
          <p:cNvPicPr preferRelativeResize="0"/>
          <p:nvPr/>
        </p:nvPicPr>
        <p:blipFill>
          <a:blip r:embed="rId3">
            <a:alphaModFix/>
          </a:blip>
          <a:stretch>
            <a:fillRect/>
          </a:stretch>
        </p:blipFill>
        <p:spPr>
          <a:xfrm>
            <a:off x="0" y="665900"/>
            <a:ext cx="8840401" cy="3563525"/>
          </a:xfrm>
          <a:prstGeom prst="rect">
            <a:avLst/>
          </a:prstGeom>
          <a:noFill/>
          <a:ln>
            <a:noFill/>
          </a:ln>
        </p:spPr>
      </p:pic>
      <p:sp>
        <p:nvSpPr>
          <p:cNvPr id="2" name="Footer Placeholder 1">
            <a:extLst>
              <a:ext uri="{FF2B5EF4-FFF2-40B4-BE49-F238E27FC236}">
                <a16:creationId xmlns:a16="http://schemas.microsoft.com/office/drawing/2014/main" id="{D82F83C8-FD42-C574-A0F9-DA2360D87E97}"/>
              </a:ext>
            </a:extLst>
          </p:cNvPr>
          <p:cNvSpPr>
            <a:spLocks noGrp="1"/>
          </p:cNvSpPr>
          <p:nvPr>
            <p:ph type="ftr" idx="11"/>
          </p:nvPr>
        </p:nvSpPr>
        <p:spPr/>
        <p:txBody>
          <a:bodyPr/>
          <a:lstStyle/>
          <a:p>
            <a:r>
              <a:rPr lang="en-US"/>
              <a:t>NCTM/NCSM 2023 @NicoraPlaca</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8461</TotalTime>
  <Words>1476</Words>
  <Application>Microsoft Macintosh PowerPoint</Application>
  <PresentationFormat>On-screen Show (16:9)</PresentationFormat>
  <Paragraphs>223</Paragraphs>
  <Slides>36</Slides>
  <Notes>34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36</vt:i4>
      </vt:variant>
    </vt:vector>
  </HeadingPairs>
  <TitlesOfParts>
    <vt:vector size="40" baseType="lpstr">
      <vt:lpstr>Arial</vt:lpstr>
      <vt:lpstr>Calibri</vt:lpstr>
      <vt:lpstr>Simple Light</vt:lpstr>
      <vt:lpstr>Office Theme</vt:lpstr>
      <vt:lpstr>“Ask a Student”:  Centering Student Voices in our Coaching Work Through the Use of Student Interviews</vt:lpstr>
      <vt:lpstr>Coaching</vt:lpstr>
      <vt:lpstr>PowerPoint Presentation</vt:lpstr>
      <vt:lpstr>Students need opportunities to...</vt:lpstr>
      <vt:lpstr>PowerPoint Presentation</vt:lpstr>
      <vt:lpstr> Teachers  need opportunities to...</vt:lpstr>
      <vt:lpstr>PowerPoint Presentation</vt:lpstr>
      <vt:lpstr>Collaborative Coaching Toolbox </vt:lpstr>
      <vt:lpstr>PowerPoint Presentation</vt:lpstr>
      <vt:lpstr>PowerPoint Presentation</vt:lpstr>
      <vt:lpstr>Why is it so hard to listen?  </vt:lpstr>
      <vt:lpstr>Challenges</vt:lpstr>
      <vt:lpstr>PowerPoint Presentation</vt:lpstr>
      <vt:lpstr>Student Interviews </vt:lpstr>
      <vt:lpstr>PowerPoint Presentation</vt:lpstr>
      <vt:lpstr>Learning Plan</vt:lpstr>
      <vt:lpstr>Step 1: Introducing Interviews to the Team </vt:lpstr>
      <vt:lpstr>Step 2: Select Tasks</vt:lpstr>
      <vt:lpstr>PowerPoint Presentation</vt:lpstr>
      <vt:lpstr>Interview Questions/Prompts </vt:lpstr>
      <vt:lpstr>PowerPoint Presentation</vt:lpstr>
      <vt:lpstr>Step 5: Conduct the Interview </vt:lpstr>
      <vt:lpstr>Step 6: Debrief/Analysis</vt:lpstr>
      <vt:lpstr>Step 6: Analyzing the Interviews </vt:lpstr>
      <vt:lpstr>Step 6: Generalizing our learning</vt:lpstr>
      <vt:lpstr>PowerPoint Presentation</vt:lpstr>
      <vt:lpstr>6th Grade Task </vt:lpstr>
      <vt:lpstr>Video </vt:lpstr>
      <vt:lpstr>Video</vt:lpstr>
      <vt:lpstr>Turn and Talk </vt:lpstr>
      <vt:lpstr>What’s the impact?  </vt:lpstr>
      <vt:lpstr>Let’s go back to this example….</vt:lpstr>
      <vt:lpstr>Final Thoughts</vt:lpstr>
      <vt:lpstr>How will you create opportunities for teachers to..</vt:lpstr>
      <vt:lpstr>Want to learn more?  </vt:lpstr>
      <vt:lpstr>Stay in touch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Coaching:  Using Student Interviews as a Tool for Learning and Growing Together </dc:title>
  <cp:lastModifiedBy>Nicora Placa</cp:lastModifiedBy>
  <cp:revision>19</cp:revision>
  <dcterms:modified xsi:type="dcterms:W3CDTF">2023-11-01T02:08:46Z</dcterms:modified>
</cp:coreProperties>
</file>